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14" r:id="rId1"/>
  </p:sldMasterIdLst>
  <p:notesMasterIdLst>
    <p:notesMasterId r:id="rId47"/>
  </p:notesMasterIdLst>
  <p:handoutMasterIdLst>
    <p:handoutMasterId r:id="rId48"/>
  </p:handoutMasterIdLst>
  <p:sldIdLst>
    <p:sldId id="826" r:id="rId2"/>
    <p:sldId id="942" r:id="rId3"/>
    <p:sldId id="1044" r:id="rId4"/>
    <p:sldId id="1045" r:id="rId5"/>
    <p:sldId id="1046" r:id="rId6"/>
    <p:sldId id="1039" r:id="rId7"/>
    <p:sldId id="947" r:id="rId8"/>
    <p:sldId id="969" r:id="rId9"/>
    <p:sldId id="982" r:id="rId10"/>
    <p:sldId id="970" r:id="rId11"/>
    <p:sldId id="1048" r:id="rId12"/>
    <p:sldId id="1047" r:id="rId13"/>
    <p:sldId id="972" r:id="rId14"/>
    <p:sldId id="983" r:id="rId15"/>
    <p:sldId id="971" r:id="rId16"/>
    <p:sldId id="973" r:id="rId17"/>
    <p:sldId id="974" r:id="rId18"/>
    <p:sldId id="975" r:id="rId19"/>
    <p:sldId id="984" r:id="rId20"/>
    <p:sldId id="976" r:id="rId21"/>
    <p:sldId id="990" r:id="rId22"/>
    <p:sldId id="985" r:id="rId23"/>
    <p:sldId id="986" r:id="rId24"/>
    <p:sldId id="1040" r:id="rId25"/>
    <p:sldId id="1051" r:id="rId26"/>
    <p:sldId id="987" r:id="rId27"/>
    <p:sldId id="991" r:id="rId28"/>
    <p:sldId id="1041" r:id="rId29"/>
    <p:sldId id="1042" r:id="rId30"/>
    <p:sldId id="1043" r:id="rId31"/>
    <p:sldId id="989" r:id="rId32"/>
    <p:sldId id="977" r:id="rId33"/>
    <p:sldId id="978" r:id="rId34"/>
    <p:sldId id="979" r:id="rId35"/>
    <p:sldId id="980" r:id="rId36"/>
    <p:sldId id="992" r:id="rId37"/>
    <p:sldId id="943" r:id="rId38"/>
    <p:sldId id="948" r:id="rId39"/>
    <p:sldId id="1054" r:id="rId40"/>
    <p:sldId id="996" r:id="rId41"/>
    <p:sldId id="1052" r:id="rId42"/>
    <p:sldId id="1053" r:id="rId43"/>
    <p:sldId id="944" r:id="rId44"/>
    <p:sldId id="949" r:id="rId45"/>
    <p:sldId id="842" r:id="rId46"/>
  </p:sldIdLst>
  <p:sldSz cx="9144000" cy="6858000" type="screen4x3"/>
  <p:notesSz cx="7104063" cy="10234613"/>
  <p:embeddedFontLst>
    <p:embeddedFont>
      <p:font typeface="Tw Cen MT" panose="020B0602020104020603" pitchFamily="34" charset="0"/>
      <p:regular r:id="rId49"/>
      <p:bold r:id="rId50"/>
      <p:italic r:id="rId51"/>
      <p:boldItalic r:id="rId52"/>
    </p:embeddedFont>
    <p:embeddedFont>
      <p:font typeface="Wingdings 2" panose="05020102010507070707" pitchFamily="18" charset="2"/>
      <p:regular r:id="rId53"/>
    </p:embeddedFont>
    <p:embeddedFont>
      <p:font typeface="黑体" panose="02010609060101010101" pitchFamily="49" charset="-122"/>
      <p:regular r:id="rId54"/>
    </p:embeddedFont>
    <p:embeddedFont>
      <p:font typeface="华文新魏" panose="02010800040101010101" pitchFamily="2" charset="-122"/>
      <p:regular r:id="rId55"/>
    </p:embeddedFont>
    <p:embeddedFont>
      <p:font typeface="华文中宋" panose="02010600040101010101" pitchFamily="2" charset="-122"/>
      <p:regular r:id="rId56"/>
    </p:embeddedFont>
    <p:embeddedFont>
      <p:font typeface="微软雅黑" panose="020B0503020204020204" pitchFamily="34" charset="-122"/>
      <p:regular r:id="rId57"/>
      <p:bold r:id="rId58"/>
    </p:embeddedFont>
  </p:embeddedFontLst>
  <p:defaultTextStyle>
    <a:defPPr>
      <a:defRPr lang="zh-CN"/>
    </a:defPPr>
    <a:lvl1pPr algn="l" defTabSz="457200" rtl="0" eaLnBrk="0" fontAlgn="base" hangingPunct="0">
      <a:spcBef>
        <a:spcPct val="0"/>
      </a:spcBef>
      <a:spcAft>
        <a:spcPct val="0"/>
      </a:spcAft>
      <a:defRPr kern="1200">
        <a:solidFill>
          <a:schemeClr val="tx1"/>
        </a:solidFill>
        <a:latin typeface="Arial" charset="0"/>
        <a:ea typeface="宋体" charset="-122"/>
        <a:cs typeface="+mn-cs"/>
      </a:defRPr>
    </a:lvl1pPr>
    <a:lvl2pPr marL="457200" algn="l" defTabSz="457200" rtl="0" eaLnBrk="0" fontAlgn="base" hangingPunct="0">
      <a:spcBef>
        <a:spcPct val="0"/>
      </a:spcBef>
      <a:spcAft>
        <a:spcPct val="0"/>
      </a:spcAft>
      <a:defRPr kern="1200">
        <a:solidFill>
          <a:schemeClr val="tx1"/>
        </a:solidFill>
        <a:latin typeface="Arial" charset="0"/>
        <a:ea typeface="宋体" charset="-122"/>
        <a:cs typeface="+mn-cs"/>
      </a:defRPr>
    </a:lvl2pPr>
    <a:lvl3pPr marL="914400" algn="l" defTabSz="457200" rtl="0" eaLnBrk="0" fontAlgn="base" hangingPunct="0">
      <a:spcBef>
        <a:spcPct val="0"/>
      </a:spcBef>
      <a:spcAft>
        <a:spcPct val="0"/>
      </a:spcAft>
      <a:defRPr kern="1200">
        <a:solidFill>
          <a:schemeClr val="tx1"/>
        </a:solidFill>
        <a:latin typeface="Arial" charset="0"/>
        <a:ea typeface="宋体" charset="-122"/>
        <a:cs typeface="+mn-cs"/>
      </a:defRPr>
    </a:lvl3pPr>
    <a:lvl4pPr marL="1371600" algn="l" defTabSz="457200" rtl="0" eaLnBrk="0" fontAlgn="base" hangingPunct="0">
      <a:spcBef>
        <a:spcPct val="0"/>
      </a:spcBef>
      <a:spcAft>
        <a:spcPct val="0"/>
      </a:spcAft>
      <a:defRPr kern="1200">
        <a:solidFill>
          <a:schemeClr val="tx1"/>
        </a:solidFill>
        <a:latin typeface="Arial" charset="0"/>
        <a:ea typeface="宋体" charset="-122"/>
        <a:cs typeface="+mn-cs"/>
      </a:defRPr>
    </a:lvl4pPr>
    <a:lvl5pPr marL="1828800" algn="l" defTabSz="457200" rtl="0" eaLnBrk="0" fontAlgn="base" hangingPunct="0">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2215">
          <p15:clr>
            <a:srgbClr val="A4A3A4"/>
          </p15:clr>
        </p15:guide>
        <p15:guide id="2" pos="2880">
          <p15:clr>
            <a:srgbClr val="A4A3A4"/>
          </p15:clr>
        </p15:guide>
      </p15:sldGuideLst>
    </p:ext>
    <p:ext uri="{2D200454-40CA-4A62-9FC3-DE9A4176ACB9}">
      <p15:notesGuideLst xmlns:p15="http://schemas.microsoft.com/office/powerpoint/2012/main">
        <p15:guide id="1" orient="horz" pos="3223">
          <p15:clr>
            <a:srgbClr val="A4A3A4"/>
          </p15:clr>
        </p15:guide>
        <p15:guide id="2" pos="2237">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宇英" initials="宇英" lastIdx="1" clrIdx="0">
    <p:extLst>
      <p:ext uri="{19B8F6BF-5375-455C-9EA6-DF929625EA0E}">
        <p15:presenceInfo xmlns:p15="http://schemas.microsoft.com/office/powerpoint/2012/main" userId="6a9e4abbbf5e321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B10FC"/>
    <a:srgbClr val="369648"/>
    <a:srgbClr val="FFE697"/>
    <a:srgbClr val="3333CC"/>
    <a:srgbClr val="85EB9D"/>
    <a:srgbClr val="FAC2D6"/>
    <a:srgbClr val="CCFFCC"/>
    <a:srgbClr val="BD9975"/>
    <a:srgbClr val="000099"/>
    <a:srgbClr val="D5EE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57" autoAdjust="0"/>
    <p:restoredTop sz="94414" autoAdjust="0"/>
  </p:normalViewPr>
  <p:slideViewPr>
    <p:cSldViewPr snapToGrid="0" snapToObjects="1">
      <p:cViewPr varScale="1">
        <p:scale>
          <a:sx n="83" d="100"/>
          <a:sy n="83" d="100"/>
        </p:scale>
        <p:origin x="336" y="67"/>
      </p:cViewPr>
      <p:guideLst>
        <p:guide orient="horz" pos="2215"/>
        <p:guide pos="288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66" d="100"/>
        <a:sy n="66" d="100"/>
      </p:scale>
      <p:origin x="0" y="0"/>
    </p:cViewPr>
  </p:sorterViewPr>
  <p:notesViewPr>
    <p:cSldViewPr snapToGrid="0" snapToObjects="1">
      <p:cViewPr varScale="1">
        <p:scale>
          <a:sx n="48" d="100"/>
          <a:sy n="48" d="100"/>
        </p:scale>
        <p:origin x="2898" y="60"/>
      </p:cViewPr>
      <p:guideLst>
        <p:guide orient="horz" pos="3223"/>
        <p:guide pos="2237"/>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56"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1175"/>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4024313" y="0"/>
            <a:ext cx="3078162" cy="511175"/>
          </a:xfrm>
          <a:prstGeom prst="rect">
            <a:avLst/>
          </a:prstGeom>
        </p:spPr>
        <p:txBody>
          <a:bodyPr vert="horz" lIns="91440" tIns="45720" rIns="91440" bIns="45720" rtlCol="0"/>
          <a:lstStyle>
            <a:lvl1pPr algn="r">
              <a:defRPr sz="1200"/>
            </a:lvl1pPr>
          </a:lstStyle>
          <a:p>
            <a:fld id="{EC8C3D9F-D0A5-4920-BECA-4AD106AB0C5B}" type="datetime1">
              <a:rPr lang="zh-CN" altLang="en-US" smtClean="0"/>
              <a:pPr/>
              <a:t>2022/9/23</a:t>
            </a:fld>
            <a:endParaRPr lang="zh-CN" altLang="en-US"/>
          </a:p>
        </p:txBody>
      </p:sp>
      <p:sp>
        <p:nvSpPr>
          <p:cNvPr id="4" name="页脚占位符 3"/>
          <p:cNvSpPr>
            <a:spLocks noGrp="1"/>
          </p:cNvSpPr>
          <p:nvPr>
            <p:ph type="ftr" sz="quarter" idx="2"/>
          </p:nvPr>
        </p:nvSpPr>
        <p:spPr>
          <a:xfrm>
            <a:off x="0" y="9721850"/>
            <a:ext cx="3078163" cy="511175"/>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024313" y="9721850"/>
            <a:ext cx="3078162" cy="511175"/>
          </a:xfrm>
          <a:prstGeom prst="rect">
            <a:avLst/>
          </a:prstGeom>
        </p:spPr>
        <p:txBody>
          <a:bodyPr vert="horz" lIns="91440" tIns="45720" rIns="91440" bIns="45720" rtlCol="0" anchor="b"/>
          <a:lstStyle>
            <a:lvl1pPr algn="r">
              <a:defRPr sz="1200"/>
            </a:lvl1pPr>
          </a:lstStyle>
          <a:p>
            <a:fld id="{657C22B4-6110-42E6-869B-62F9A6C65CE5}" type="slidenum">
              <a:rPr lang="zh-CN" altLang="en-US" smtClean="0"/>
              <a:pPr/>
              <a:t>‹#›</a:t>
            </a:fld>
            <a:endParaRPr lang="zh-CN" altLang="en-US"/>
          </a:p>
        </p:txBody>
      </p:sp>
    </p:spTree>
    <p:extLst>
      <p:ext uri="{BB962C8B-B14F-4D97-AF65-F5344CB8AC3E}">
        <p14:creationId xmlns:p14="http://schemas.microsoft.com/office/powerpoint/2010/main" val="4007948615"/>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页眉占位符 1"/>
          <p:cNvSpPr>
            <a:spLocks noGrp="1" noChangeArrowheads="1"/>
          </p:cNvSpPr>
          <p:nvPr>
            <p:ph type="hdr" sz="quarter" idx="4294967295"/>
          </p:nvPr>
        </p:nvSpPr>
        <p:spPr bwMode="auto">
          <a:xfrm>
            <a:off x="0" y="0"/>
            <a:ext cx="3078163" cy="511175"/>
          </a:xfrm>
          <a:prstGeom prst="rect">
            <a:avLst/>
          </a:prstGeom>
          <a:noFill/>
          <a:ln>
            <a:noFill/>
          </a:ln>
        </p:spPr>
        <p:txBody>
          <a:bodyPr vert="horz" wrap="square" lIns="99075" tIns="49538" rIns="99075" bIns="49538" numCol="1" anchor="t" anchorCtr="0" compatLnSpc="1">
            <a:prstTxWarp prst="textNoShape">
              <a:avLst/>
            </a:prstTxWarp>
          </a:bodyPr>
          <a:lstStyle>
            <a:lvl1pPr eaLnBrk="1" hangingPunct="1">
              <a:buFont typeface="Arial" panose="020B0604020202020204" pitchFamily="34" charset="0"/>
              <a:buNone/>
              <a:defRPr sz="1300">
                <a:latin typeface="Arial" panose="020B0604020202020204" pitchFamily="34" charset="0"/>
                <a:ea typeface="宋体" panose="02010600030101010101" pitchFamily="2" charset="-122"/>
              </a:defRPr>
            </a:lvl1pPr>
          </a:lstStyle>
          <a:p>
            <a:pPr>
              <a:defRPr/>
            </a:pPr>
            <a:endParaRPr lang="zh-CN" altLang="zh-CN"/>
          </a:p>
        </p:txBody>
      </p:sp>
      <p:sp>
        <p:nvSpPr>
          <p:cNvPr id="2051" name="日期占位符 2"/>
          <p:cNvSpPr>
            <a:spLocks noGrp="1" noChangeArrowheads="1"/>
          </p:cNvSpPr>
          <p:nvPr>
            <p:ph type="dt" idx="1"/>
          </p:nvPr>
        </p:nvSpPr>
        <p:spPr bwMode="auto">
          <a:xfrm>
            <a:off x="4022725" y="0"/>
            <a:ext cx="3079750" cy="511175"/>
          </a:xfrm>
          <a:prstGeom prst="rect">
            <a:avLst/>
          </a:prstGeom>
          <a:noFill/>
          <a:ln>
            <a:noFill/>
          </a:ln>
        </p:spPr>
        <p:txBody>
          <a:bodyPr vert="horz" wrap="square" lIns="99075" tIns="49538" rIns="99075" bIns="49538" numCol="1" anchor="t" anchorCtr="0" compatLnSpc="1">
            <a:prstTxWarp prst="textNoShape">
              <a:avLst/>
            </a:prstTxWarp>
          </a:bodyPr>
          <a:lstStyle>
            <a:lvl1pPr algn="r" eaLnBrk="1" hangingPunct="1">
              <a:buFont typeface="Arial" panose="020B0604020202020204" pitchFamily="34" charset="0"/>
              <a:buNone/>
              <a:defRPr>
                <a:latin typeface="Arial" panose="020B0604020202020204" pitchFamily="34" charset="0"/>
                <a:ea typeface="宋体" panose="02010600030101010101" pitchFamily="2" charset="-122"/>
              </a:defRPr>
            </a:lvl1pPr>
          </a:lstStyle>
          <a:p>
            <a:pPr>
              <a:defRPr/>
            </a:pPr>
            <a:fld id="{B662E01E-1AD3-4B02-9BDE-E94A407B85F1}" type="datetime1">
              <a:rPr lang="zh-CN" altLang="en-US" smtClean="0"/>
              <a:pPr>
                <a:defRPr/>
              </a:pPr>
              <a:t>2022/9/23</a:t>
            </a:fld>
            <a:endParaRPr lang="zh-CN" altLang="en-US" sz="1300"/>
          </a:p>
        </p:txBody>
      </p:sp>
      <p:sp>
        <p:nvSpPr>
          <p:cNvPr id="58372" name="幻灯片图像占位符 3"/>
          <p:cNvSpPr>
            <a:spLocks noGrp="1" noRot="1" noChangeAspect="1" noChangeArrowheads="1"/>
          </p:cNvSpPr>
          <p:nvPr>
            <p:ph type="sldImg" idx="2"/>
          </p:nvPr>
        </p:nvSpPr>
        <p:spPr bwMode="auto">
          <a:xfrm>
            <a:off x="995363" y="768350"/>
            <a:ext cx="5113337" cy="383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备注占位符 4"/>
          <p:cNvSpPr>
            <a:spLocks noGrp="1" noRot="1" noChangeAspect="1" noChangeArrowheads="1"/>
          </p:cNvSpPr>
          <p:nvPr/>
        </p:nvSpPr>
        <p:spPr bwMode="auto">
          <a:xfrm>
            <a:off x="709613" y="4860925"/>
            <a:ext cx="5683250" cy="4605338"/>
          </a:xfrm>
          <a:prstGeom prst="rect">
            <a:avLst/>
          </a:prstGeom>
          <a:noFill/>
          <a:ln>
            <a:noFill/>
          </a:ln>
        </p:spPr>
        <p:txBody>
          <a:bodyPr lIns="99075" tIns="49538" rIns="99075" bIns="49538"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a:defRPr/>
            </a:pPr>
            <a:r>
              <a:rPr lang="zh-CN" altLang="en-US">
                <a:ea typeface="宋体" panose="02010600030101010101" pitchFamily="2" charset="-122"/>
              </a:rPr>
              <a:t>单击此处编辑母版文本样式</a:t>
            </a:r>
          </a:p>
          <a:p>
            <a:pPr>
              <a:defRPr/>
            </a:pPr>
            <a:r>
              <a:rPr lang="zh-CN" altLang="en-US">
                <a:ea typeface="宋体" panose="02010600030101010101" pitchFamily="2" charset="-122"/>
              </a:rPr>
              <a:t>二级</a:t>
            </a:r>
          </a:p>
          <a:p>
            <a:pPr>
              <a:defRPr/>
            </a:pPr>
            <a:r>
              <a:rPr lang="zh-CN" altLang="en-US">
                <a:ea typeface="宋体" panose="02010600030101010101" pitchFamily="2" charset="-122"/>
              </a:rPr>
              <a:t>三级</a:t>
            </a:r>
          </a:p>
          <a:p>
            <a:pPr>
              <a:defRPr/>
            </a:pPr>
            <a:r>
              <a:rPr lang="zh-CN" altLang="en-US">
                <a:ea typeface="宋体" panose="02010600030101010101" pitchFamily="2" charset="-122"/>
              </a:rPr>
              <a:t>四级</a:t>
            </a:r>
          </a:p>
          <a:p>
            <a:pPr>
              <a:defRPr/>
            </a:pPr>
            <a:r>
              <a:rPr lang="zh-CN" altLang="en-US">
                <a:ea typeface="宋体" panose="02010600030101010101" pitchFamily="2" charset="-122"/>
              </a:rPr>
              <a:t>五级</a:t>
            </a:r>
          </a:p>
        </p:txBody>
      </p:sp>
      <p:sp>
        <p:nvSpPr>
          <p:cNvPr id="2054" name="页脚占位符 5"/>
          <p:cNvSpPr>
            <a:spLocks noGrp="1" noChangeArrowheads="1"/>
          </p:cNvSpPr>
          <p:nvPr>
            <p:ph type="ftr" sz="quarter" idx="4"/>
          </p:nvPr>
        </p:nvSpPr>
        <p:spPr bwMode="auto">
          <a:xfrm>
            <a:off x="0" y="9720263"/>
            <a:ext cx="3078163" cy="512762"/>
          </a:xfrm>
          <a:prstGeom prst="rect">
            <a:avLst/>
          </a:prstGeom>
          <a:noFill/>
          <a:ln>
            <a:noFill/>
          </a:ln>
        </p:spPr>
        <p:txBody>
          <a:bodyPr vert="horz" wrap="square" lIns="99075" tIns="49538" rIns="99075" bIns="49538" numCol="1" anchor="b" anchorCtr="0" compatLnSpc="1">
            <a:prstTxWarp prst="textNoShape">
              <a:avLst/>
            </a:prstTxWarp>
          </a:bodyPr>
          <a:lstStyle>
            <a:lvl1pPr eaLnBrk="1" hangingPunct="1">
              <a:buFont typeface="Arial" panose="020B0604020202020204" pitchFamily="34" charset="0"/>
              <a:buNone/>
              <a:defRPr sz="1300">
                <a:latin typeface="Arial" panose="020B0604020202020204" pitchFamily="34" charset="0"/>
                <a:ea typeface="宋体" panose="02010600030101010101" pitchFamily="2" charset="-122"/>
              </a:defRPr>
            </a:lvl1pPr>
          </a:lstStyle>
          <a:p>
            <a:pPr>
              <a:defRPr/>
            </a:pPr>
            <a:endParaRPr lang="zh-CN" altLang="zh-CN"/>
          </a:p>
        </p:txBody>
      </p:sp>
      <p:sp>
        <p:nvSpPr>
          <p:cNvPr id="2055" name="幻灯片编号占位符 6"/>
          <p:cNvSpPr>
            <a:spLocks noGrp="1" noChangeArrowheads="1"/>
          </p:cNvSpPr>
          <p:nvPr>
            <p:ph type="sldNum" sz="quarter" idx="5"/>
          </p:nvPr>
        </p:nvSpPr>
        <p:spPr bwMode="auto">
          <a:xfrm>
            <a:off x="4022725" y="9720263"/>
            <a:ext cx="3079750" cy="512762"/>
          </a:xfrm>
          <a:prstGeom prst="rect">
            <a:avLst/>
          </a:prstGeom>
          <a:noFill/>
          <a:ln>
            <a:noFill/>
          </a:ln>
        </p:spPr>
        <p:txBody>
          <a:bodyPr vert="horz" wrap="square" lIns="99075" tIns="49538" rIns="99075" bIns="49538" numCol="1" anchor="b" anchorCtr="0" compatLnSpc="1">
            <a:prstTxWarp prst="textNoShape">
              <a:avLst/>
            </a:prstTxWarp>
          </a:bodyPr>
          <a:lstStyle>
            <a:lvl1pPr algn="r" eaLnBrk="1" hangingPunct="1">
              <a:buFont typeface="Arial" charset="0"/>
              <a:buNone/>
              <a:defRPr smtClean="0"/>
            </a:lvl1pPr>
          </a:lstStyle>
          <a:p>
            <a:pPr>
              <a:defRPr/>
            </a:pPr>
            <a:fld id="{97D78B0D-C5B9-4CCF-AA9D-27E9940E5644}" type="slidenum">
              <a:rPr lang="zh-CN" altLang="en-US"/>
              <a:pPr>
                <a:defRPr/>
              </a:pPr>
              <a:t>‹#›</a:t>
            </a:fld>
            <a:endParaRPr lang="zh-CN" altLang="en-US" sz="1300"/>
          </a:p>
        </p:txBody>
      </p:sp>
    </p:spTree>
    <p:extLst>
      <p:ext uri="{BB962C8B-B14F-4D97-AF65-F5344CB8AC3E}">
        <p14:creationId xmlns:p14="http://schemas.microsoft.com/office/powerpoint/2010/main" val="495302404"/>
      </p:ext>
    </p:extLst>
  </p:cSld>
  <p:clrMap bg1="lt1" tx1="dk1" bg2="lt2" tx2="dk2" accent1="accent1" accent2="accent2" accent3="accent3" accent4="accent4" accent5="accent5" accent6="accent6" hlink="hlink" folHlink="folHlink"/>
  <p:hf hdr="0" ftr="0" dt="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860925"/>
            <a:ext cx="5683250" cy="4605338"/>
          </a:xfrm>
          <a:prstGeom prst="rect">
            <a:avLst/>
          </a:prstGeom>
        </p:spPr>
        <p:txBody>
          <a:bodyPr>
            <a:normAutofit/>
          </a:bodyPr>
          <a:lstStyle/>
          <a:p>
            <a:endParaRPr lang="zh-CN" altLang="en-US" sz="2000" kern="1200" dirty="0">
              <a:solidFill>
                <a:srgbClr val="F9F9F9"/>
              </a:solidFill>
              <a:latin typeface="Tw Cen MT"/>
              <a:ea typeface="宋体" charset="-122"/>
              <a:cs typeface="+mn-cs"/>
              <a:sym typeface="Tw Cen MT"/>
            </a:endParaRPr>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1</a:t>
            </a:fld>
            <a:endParaRPr lang="zh-CN" altLang="en-US" sz="1300"/>
          </a:p>
        </p:txBody>
      </p:sp>
    </p:spTree>
    <p:extLst>
      <p:ext uri="{BB962C8B-B14F-4D97-AF65-F5344CB8AC3E}">
        <p14:creationId xmlns:p14="http://schemas.microsoft.com/office/powerpoint/2010/main" val="2077398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2</a:t>
            </a:fld>
            <a:endParaRPr lang="zh-CN" altLang="en-US" sz="1300"/>
          </a:p>
        </p:txBody>
      </p:sp>
    </p:spTree>
    <p:extLst>
      <p:ext uri="{BB962C8B-B14F-4D97-AF65-F5344CB8AC3E}">
        <p14:creationId xmlns:p14="http://schemas.microsoft.com/office/powerpoint/2010/main" val="1488489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37</a:t>
            </a:fld>
            <a:endParaRPr lang="zh-CN" altLang="en-US" sz="1300"/>
          </a:p>
        </p:txBody>
      </p:sp>
    </p:spTree>
    <p:extLst>
      <p:ext uri="{BB962C8B-B14F-4D97-AF65-F5344CB8AC3E}">
        <p14:creationId xmlns:p14="http://schemas.microsoft.com/office/powerpoint/2010/main" val="2193217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1200" y="4926013"/>
            <a:ext cx="5683250" cy="4029075"/>
          </a:xfrm>
          <a:prstGeom prst="rect">
            <a:avLst/>
          </a:prstGeom>
        </p:spPr>
        <p:txBody>
          <a:bodyPr/>
          <a:lstStyle/>
          <a:p>
            <a:endParaRPr lang="zh-CN" altLang="en-US" dirty="0"/>
          </a:p>
        </p:txBody>
      </p:sp>
      <p:sp>
        <p:nvSpPr>
          <p:cNvPr id="5" name="灯片编号占位符 4"/>
          <p:cNvSpPr>
            <a:spLocks noGrp="1"/>
          </p:cNvSpPr>
          <p:nvPr>
            <p:ph type="sldNum" sz="quarter" idx="11"/>
          </p:nvPr>
        </p:nvSpPr>
        <p:spPr/>
        <p:txBody>
          <a:bodyPr/>
          <a:lstStyle/>
          <a:p>
            <a:pPr>
              <a:defRPr/>
            </a:pPr>
            <a:fld id="{97D78B0D-C5B9-4CCF-AA9D-27E9940E5644}" type="slidenum">
              <a:rPr lang="zh-CN" altLang="en-US" smtClean="0"/>
              <a:pPr>
                <a:defRPr/>
              </a:pPr>
              <a:t>43</a:t>
            </a:fld>
            <a:endParaRPr lang="zh-CN" altLang="en-US" sz="1300"/>
          </a:p>
        </p:txBody>
      </p:sp>
    </p:spTree>
    <p:extLst>
      <p:ext uri="{BB962C8B-B14F-4D97-AF65-F5344CB8AC3E}">
        <p14:creationId xmlns:p14="http://schemas.microsoft.com/office/powerpoint/2010/main" val="10308369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710407" y="4861441"/>
            <a:ext cx="5683250" cy="4605576"/>
          </a:xfrm>
          <a:prstGeom prst="rect">
            <a:avLst/>
          </a:prstGeom>
        </p:spPr>
        <p:txBody>
          <a:bodyPr lIns="99075" tIns="49538" rIns="99075" bIns="49538">
            <a:normAutofit/>
          </a:bodyPr>
          <a:lstStyle/>
          <a:p>
            <a:endParaRPr lang="zh-CN" altLang="en-US" dirty="0"/>
          </a:p>
        </p:txBody>
      </p:sp>
      <p:sp>
        <p:nvSpPr>
          <p:cNvPr id="4" name="灯片编号占位符 3"/>
          <p:cNvSpPr>
            <a:spLocks noGrp="1"/>
          </p:cNvSpPr>
          <p:nvPr>
            <p:ph type="sldNum" sz="quarter" idx="10"/>
          </p:nvPr>
        </p:nvSpPr>
        <p:spPr/>
        <p:txBody>
          <a:bodyPr/>
          <a:lstStyle/>
          <a:p>
            <a:fld id="{83D9780C-AFBC-4539-B6C5-A1462A4D3D28}" type="slidenum">
              <a:rPr lang="zh-CN" altLang="en-US" smtClean="0">
                <a:solidFill>
                  <a:prstClr val="black"/>
                </a:solidFill>
              </a:rPr>
              <a:pPr/>
              <a:t>45</a:t>
            </a:fld>
            <a:endParaRPr lang="zh-CN" altLang="en-US">
              <a:solidFill>
                <a:prstClr val="black"/>
              </a:solidFill>
            </a:endParaRPr>
          </a:p>
        </p:txBody>
      </p:sp>
    </p:spTree>
    <p:extLst>
      <p:ext uri="{BB962C8B-B14F-4D97-AF65-F5344CB8AC3E}">
        <p14:creationId xmlns:p14="http://schemas.microsoft.com/office/powerpoint/2010/main" val="283599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143000" y="3602038"/>
            <a:ext cx="6858000" cy="1655762"/>
          </a:xfrm>
        </p:spPr>
        <p:txBody>
          <a:bodyPr/>
          <a:lstStyle>
            <a:lvl1pPr marL="0" indent="0" algn="ctr">
              <a:buNone/>
              <a:defRPr sz="2400">
                <a:latin typeface="华文中宋" panose="02010600040101010101" pitchFamily="2" charset="-122"/>
                <a:ea typeface="华文中宋" panose="0201060004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6" name="标题 5"/>
          <p:cNvSpPr>
            <a:spLocks noGrp="1"/>
          </p:cNvSpPr>
          <p:nvPr>
            <p:ph type="title"/>
          </p:nvPr>
        </p:nvSpPr>
        <p:spPr/>
        <p:txBody>
          <a:bodyPr/>
          <a:lstStyle>
            <a:lvl1pPr>
              <a:defRPr sz="4000">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Tree>
    <p:extLst>
      <p:ext uri="{BB962C8B-B14F-4D97-AF65-F5344CB8AC3E}">
        <p14:creationId xmlns:p14="http://schemas.microsoft.com/office/powerpoint/2010/main" val="3219062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00144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27825" y="228600"/>
            <a:ext cx="2038350" cy="58975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28600"/>
            <a:ext cx="5965825" cy="58975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75867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59026"/>
            <a:ext cx="8153400" cy="887896"/>
          </a:xfrm>
        </p:spPr>
        <p:txBody>
          <a:bodyPr/>
          <a:lstStyle/>
          <a:p>
            <a:r>
              <a:rPr lang="zh-CN" altLang="en-US" dirty="0"/>
              <a:t>单击此处编辑母版标题样式</a:t>
            </a:r>
          </a:p>
        </p:txBody>
      </p:sp>
      <p:sp>
        <p:nvSpPr>
          <p:cNvPr id="3" name="文本占位符 2"/>
          <p:cNvSpPr>
            <a:spLocks noGrp="1"/>
          </p:cNvSpPr>
          <p:nvPr>
            <p:ph type="body" sz="half" idx="1"/>
          </p:nvPr>
        </p:nvSpPr>
        <p:spPr>
          <a:xfrm>
            <a:off x="612775" y="1484243"/>
            <a:ext cx="4000500" cy="483704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765675" y="1484243"/>
            <a:ext cx="4000500" cy="483704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918359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249891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dirty="0"/>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p>
        </p:txBody>
      </p:sp>
    </p:spTree>
    <p:extLst>
      <p:ext uri="{BB962C8B-B14F-4D97-AF65-F5344CB8AC3E}">
        <p14:creationId xmlns:p14="http://schemas.microsoft.com/office/powerpoint/2010/main" val="1452307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12775" y="1484243"/>
            <a:ext cx="4000500" cy="4810539"/>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4765675" y="1484243"/>
            <a:ext cx="4000500" cy="48105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178999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668545"/>
          </a:xfrm>
        </p:spPr>
        <p:txBody>
          <a:bodyPr/>
          <a:lstStyle/>
          <a:p>
            <a:r>
              <a:rPr lang="zh-CN" altLang="en-US"/>
              <a:t>单击此处编辑母版标题样式</a:t>
            </a:r>
          </a:p>
        </p:txBody>
      </p:sp>
      <p:sp>
        <p:nvSpPr>
          <p:cNvPr id="3" name="文本占位符 2"/>
          <p:cNvSpPr>
            <a:spLocks noGrp="1"/>
          </p:cNvSpPr>
          <p:nvPr>
            <p:ph type="body" idx="1"/>
          </p:nvPr>
        </p:nvSpPr>
        <p:spPr>
          <a:xfrm>
            <a:off x="630238" y="1469131"/>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30238" y="2293042"/>
            <a:ext cx="3868737" cy="396198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29150" y="1469131"/>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29150" y="2293042"/>
            <a:ext cx="3887788" cy="396198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788652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3793555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9570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extLst>
      <p:ext uri="{BB962C8B-B14F-4D97-AF65-F5344CB8AC3E}">
        <p14:creationId xmlns:p14="http://schemas.microsoft.com/office/powerpoint/2010/main" val="1850324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sym typeface="Tw Cen MT" panose="020B0602020104020603" pitchFamily="34" charset="0"/>
            </a:endParaRP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extLst>
      <p:ext uri="{BB962C8B-B14F-4D97-AF65-F5344CB8AC3E}">
        <p14:creationId xmlns:p14="http://schemas.microsoft.com/office/powerpoint/2010/main" val="1604088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026" name="Title Placeholder 21"/>
          <p:cNvSpPr>
            <a:spLocks noGrp="1" noChangeArrowheads="1"/>
          </p:cNvSpPr>
          <p:nvPr>
            <p:ph type="title" idx="4294967295"/>
          </p:nvPr>
        </p:nvSpPr>
        <p:spPr bwMode="auto">
          <a:xfrm>
            <a:off x="609600" y="228600"/>
            <a:ext cx="8153400" cy="7127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zh-CN" dirty="0">
                <a:sym typeface="Tw Cen MT"/>
              </a:rPr>
              <a:t>单击此处编辑母版标题样式</a:t>
            </a:r>
          </a:p>
        </p:txBody>
      </p:sp>
      <p:sp>
        <p:nvSpPr>
          <p:cNvPr id="1027" name="Text Placeholder 12"/>
          <p:cNvSpPr>
            <a:spLocks noGrp="1" noChangeArrowheads="1"/>
          </p:cNvSpPr>
          <p:nvPr>
            <p:ph type="body" idx="1"/>
          </p:nvPr>
        </p:nvSpPr>
        <p:spPr bwMode="auto">
          <a:xfrm>
            <a:off x="612775" y="1341438"/>
            <a:ext cx="8153400" cy="4784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zh-CN" dirty="0">
                <a:sym typeface="Tw Cen MT"/>
              </a:rPr>
              <a:t>单击此处编辑母版文本样式</a:t>
            </a:r>
          </a:p>
          <a:p>
            <a:pPr lvl="1"/>
            <a:r>
              <a:rPr lang="zh-CN" altLang="zh-CN" dirty="0">
                <a:sym typeface="Tw Cen MT"/>
              </a:rPr>
              <a:t>二级</a:t>
            </a:r>
          </a:p>
          <a:p>
            <a:pPr lvl="2"/>
            <a:r>
              <a:rPr lang="zh-CN" altLang="zh-CN" dirty="0">
                <a:sym typeface="Tw Cen MT"/>
              </a:rPr>
              <a:t>三级</a:t>
            </a:r>
          </a:p>
          <a:p>
            <a:pPr lvl="3"/>
            <a:r>
              <a:rPr lang="zh-CN" altLang="zh-CN" dirty="0">
                <a:sym typeface="Tw Cen MT"/>
              </a:rPr>
              <a:t>四级</a:t>
            </a:r>
          </a:p>
          <a:p>
            <a:pPr lvl="4"/>
            <a:r>
              <a:rPr lang="zh-CN" altLang="zh-CN" dirty="0">
                <a:sym typeface="Tw Cen MT"/>
              </a:rPr>
              <a:t>五级</a:t>
            </a:r>
          </a:p>
        </p:txBody>
      </p:sp>
      <p:sp>
        <p:nvSpPr>
          <p:cNvPr id="1029" name="Rectangle 7"/>
          <p:cNvSpPr>
            <a:spLocks noChangeArrowheads="1"/>
          </p:cNvSpPr>
          <p:nvPr userDrawn="1"/>
        </p:nvSpPr>
        <p:spPr bwMode="auto">
          <a:xfrm>
            <a:off x="0" y="1027113"/>
            <a:ext cx="533400" cy="228600"/>
          </a:xfrm>
          <a:prstGeom prst="rect">
            <a:avLst/>
          </a:prstGeom>
          <a:solidFill>
            <a:schemeClr val="accent2"/>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0" name="Rectangle 8"/>
          <p:cNvSpPr>
            <a:spLocks noChangeArrowheads="1"/>
          </p:cNvSpPr>
          <p:nvPr/>
        </p:nvSpPr>
        <p:spPr bwMode="auto">
          <a:xfrm>
            <a:off x="590550" y="1027113"/>
            <a:ext cx="8553450" cy="228600"/>
          </a:xfrm>
          <a:prstGeom prst="rect">
            <a:avLst/>
          </a:prstGeom>
          <a:solidFill>
            <a:schemeClr val="accent1"/>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3" name="Rectangle 10"/>
          <p:cNvSpPr>
            <a:spLocks noChangeArrowheads="1"/>
          </p:cNvSpPr>
          <p:nvPr/>
        </p:nvSpPr>
        <p:spPr bwMode="auto">
          <a:xfrm>
            <a:off x="0" y="6508750"/>
            <a:ext cx="2994025" cy="319088"/>
          </a:xfrm>
          <a:prstGeom prst="rect">
            <a:avLst/>
          </a:prstGeom>
          <a:solidFill>
            <a:schemeClr val="accent2"/>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4" name="Rectangle 11"/>
          <p:cNvSpPr>
            <a:spLocks noChangeArrowheads="1"/>
          </p:cNvSpPr>
          <p:nvPr/>
        </p:nvSpPr>
        <p:spPr bwMode="auto">
          <a:xfrm>
            <a:off x="3067050" y="6508750"/>
            <a:ext cx="2962275" cy="320675"/>
          </a:xfrm>
          <a:prstGeom prst="rect">
            <a:avLst/>
          </a:prstGeom>
          <a:solidFill>
            <a:schemeClr val="accent1"/>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rPr>
              <a:t>计算机与信息安全学院</a:t>
            </a:r>
            <a:endParaRPr lang="zh-CN" altLang="zh-CN" sz="1600" dirty="0">
              <a:solidFill>
                <a:srgbClr val="FFFFFF"/>
              </a:solidFill>
              <a:sym typeface="Arial" panose="020B0604020202020204" pitchFamily="34" charset="0"/>
            </a:endParaRPr>
          </a:p>
        </p:txBody>
      </p:sp>
      <p:sp>
        <p:nvSpPr>
          <p:cNvPr id="1035" name="Subtitle 8"/>
          <p:cNvSpPr>
            <a:spLocks noChangeArrowheads="1"/>
          </p:cNvSpPr>
          <p:nvPr/>
        </p:nvSpPr>
        <p:spPr bwMode="auto">
          <a:xfrm>
            <a:off x="3068638" y="6508750"/>
            <a:ext cx="2962275"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sz="1600" dirty="0">
              <a:solidFill>
                <a:srgbClr val="555555"/>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036" name="Rectangle 11"/>
          <p:cNvSpPr>
            <a:spLocks noChangeArrowheads="1"/>
          </p:cNvSpPr>
          <p:nvPr/>
        </p:nvSpPr>
        <p:spPr bwMode="auto">
          <a:xfrm>
            <a:off x="6097588" y="6508750"/>
            <a:ext cx="3043237" cy="320675"/>
          </a:xfrm>
          <a:prstGeom prst="rect">
            <a:avLst/>
          </a:prstGeom>
          <a:solidFill>
            <a:srgbClr val="B29C93"/>
          </a:solidFill>
          <a:ln>
            <a:noFill/>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endParaRPr lang="zh-CN" altLang="zh-CN">
              <a:solidFill>
                <a:srgbClr val="FFFFFF"/>
              </a:solidFill>
              <a:sym typeface="Arial" panose="020B0604020202020204" pitchFamily="34" charset="0"/>
            </a:endParaRPr>
          </a:p>
        </p:txBody>
      </p:sp>
      <p:sp>
        <p:nvSpPr>
          <p:cNvPr id="1037" name="Subtitle 8"/>
          <p:cNvSpPr>
            <a:spLocks noChangeArrowheads="1"/>
          </p:cNvSpPr>
          <p:nvPr userDrawn="1"/>
        </p:nvSpPr>
        <p:spPr bwMode="auto">
          <a:xfrm>
            <a:off x="6099175" y="6508750"/>
            <a:ext cx="3043238"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rPr>
              <a:t>软件工程</a:t>
            </a:r>
            <a:endParaRPr lang="zh-CN" altLang="zh-CN"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038" name="Subtitle 8"/>
          <p:cNvSpPr>
            <a:spLocks noChangeArrowheads="1"/>
          </p:cNvSpPr>
          <p:nvPr/>
        </p:nvSpPr>
        <p:spPr bwMode="auto">
          <a:xfrm>
            <a:off x="0" y="6508750"/>
            <a:ext cx="2994025" cy="292100"/>
          </a:xfrm>
          <a:prstGeom prst="rect">
            <a:avLst/>
          </a:prstGeom>
          <a:noFill/>
          <a:ln>
            <a:noFill/>
          </a:ln>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dirty="0">
                <a:solidFill>
                  <a:srgbClr val="F9F9F9"/>
                </a:solidFill>
                <a:latin typeface="Tw Cen MT" panose="020B0602020104020603" pitchFamily="34" charset="0"/>
                <a:ea typeface="华文仿宋" panose="02010600040101010101" pitchFamily="2" charset="-122"/>
                <a:sym typeface="华文仿宋" panose="02010600040101010101" pitchFamily="2" charset="-122"/>
              </a:rPr>
              <a:t>桂林电子科技</a:t>
            </a:r>
            <a:r>
              <a:rPr lang="zh-CN" altLang="zh-CN" sz="1600" dirty="0">
                <a:solidFill>
                  <a:srgbClr val="F9F9F9"/>
                </a:solidFill>
                <a:latin typeface="Tw Cen MT" panose="020B0602020104020603" pitchFamily="34" charset="0"/>
                <a:ea typeface="华文仿宋" panose="02010600040101010101" pitchFamily="2" charset="-122"/>
                <a:sym typeface="华文仿宋" panose="02010600040101010101" pitchFamily="2" charset="-122"/>
              </a:rPr>
              <a:t>大学</a:t>
            </a:r>
          </a:p>
          <a:p>
            <a:pPr algn="ctr" eaLnBrk="1" hangingPunct="1">
              <a:defRPr/>
            </a:pPr>
            <a:endParaRPr lang="zh-CN" altLang="en-US" sz="1600" dirty="0">
              <a:solidFill>
                <a:srgbClr val="FFFFFF"/>
              </a:solidFill>
              <a:latin typeface="Tw Cen MT" panose="020B0602020104020603" pitchFamily="34" charset="0"/>
              <a:ea typeface="华文仿宋" panose="02010600040101010101" pitchFamily="2" charset="-122"/>
              <a:sym typeface="华文仿宋" panose="02010600040101010101" pitchFamily="2" charset="-122"/>
            </a:endParaRPr>
          </a:p>
        </p:txBody>
      </p:sp>
      <p:sp>
        <p:nvSpPr>
          <p:cNvPr id="14" name="文本框 13"/>
          <p:cNvSpPr txBox="1"/>
          <p:nvPr userDrawn="1"/>
        </p:nvSpPr>
        <p:spPr>
          <a:xfrm>
            <a:off x="53788" y="968282"/>
            <a:ext cx="436338" cy="338554"/>
          </a:xfrm>
          <a:prstGeom prst="rect">
            <a:avLst/>
          </a:prstGeom>
          <a:noFill/>
        </p:spPr>
        <p:txBody>
          <a:bodyPr wrap="none" rtlCol="0">
            <a:spAutoFit/>
          </a:bodyPr>
          <a:lstStyle/>
          <a:p>
            <a:fld id="{AE5FC7BA-3490-42F5-AB11-D54952D85A48}" type="slidenum">
              <a:rPr lang="zh-CN" altLang="en-US" sz="1600" smtClean="0">
                <a:solidFill>
                  <a:schemeClr val="bg1"/>
                </a:solidFill>
              </a:rPr>
              <a:pPr/>
              <a:t>‹#›</a:t>
            </a:fld>
            <a:endParaRPr lang="zh-CN" altLang="en-US" sz="1600" dirty="0">
              <a:solidFill>
                <a:schemeClr val="bg1"/>
              </a:solidFill>
            </a:endParaRPr>
          </a:p>
        </p:txBody>
      </p:sp>
    </p:spTree>
    <p:extLst>
      <p:ext uri="{BB962C8B-B14F-4D97-AF65-F5344CB8AC3E}">
        <p14:creationId xmlns:p14="http://schemas.microsoft.com/office/powerpoint/2010/main" val="153132384"/>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Lst>
  <p:hf sldNum="0" hdr="0" ftr="0" dt="0"/>
  <p:txStyles>
    <p:titleStyle>
      <a:lvl1pPr algn="l" rtl="0" eaLnBrk="0" fontAlgn="base" hangingPunct="0">
        <a:spcBef>
          <a:spcPct val="0"/>
        </a:spcBef>
        <a:spcAft>
          <a:spcPct val="0"/>
        </a:spcAft>
        <a:defRPr sz="4000" kern="1200">
          <a:solidFill>
            <a:schemeClr val="tx2"/>
          </a:solidFill>
          <a:latin typeface="华文新魏" panose="02010800040101010101" pitchFamily="2" charset="-122"/>
          <a:ea typeface="华文新魏" panose="02010800040101010101" pitchFamily="2" charset="-122"/>
          <a:cs typeface="+mj-cs"/>
          <a:sym typeface="Tw Cen MT"/>
        </a:defRPr>
      </a:lvl1pPr>
      <a:lvl2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2pPr>
      <a:lvl3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3pPr>
      <a:lvl4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4pPr>
      <a:lvl5pPr algn="l" rtl="0" eaLnBrk="0" fontAlgn="base" hangingPunct="0">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a:defRPr>
      </a:lvl5pPr>
      <a:lvl6pPr marL="4572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6pPr>
      <a:lvl7pPr marL="9144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7pPr>
      <a:lvl8pPr marL="13716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8pPr>
      <a:lvl9pPr marL="1828800" algn="l" rtl="0" fontAlgn="base">
        <a:spcBef>
          <a:spcPct val="0"/>
        </a:spcBef>
        <a:spcAft>
          <a:spcPct val="0"/>
        </a:spcAft>
        <a:defRPr sz="4400">
          <a:solidFill>
            <a:schemeClr val="tx2"/>
          </a:solidFill>
          <a:latin typeface="Tw Cen MT" panose="020B0602020104020603" pitchFamily="34" charset="0"/>
          <a:ea typeface="华文仿宋" panose="02010600040101010101" pitchFamily="2" charset="-122"/>
          <a:sym typeface="Tw Cen MT" panose="020B0602020104020603" pitchFamily="34" charset="0"/>
        </a:defRPr>
      </a:lvl9pPr>
    </p:titleStyle>
    <p:body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9"/>
          <p:cNvSpPr>
            <a:spLocks noChangeArrowheads="1"/>
          </p:cNvSpPr>
          <p:nvPr/>
        </p:nvSpPr>
        <p:spPr bwMode="auto">
          <a:xfrm>
            <a:off x="0" y="5970588"/>
            <a:ext cx="9144000" cy="887412"/>
          </a:xfrm>
          <a:prstGeom prst="rect">
            <a:avLst/>
          </a:prstGeom>
          <a:solidFill>
            <a:srgbClr val="FFFFFF"/>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87" name="Rectangle 10"/>
          <p:cNvSpPr>
            <a:spLocks noChangeArrowheads="1"/>
          </p:cNvSpPr>
          <p:nvPr/>
        </p:nvSpPr>
        <p:spPr bwMode="auto">
          <a:xfrm>
            <a:off x="0" y="6048375"/>
            <a:ext cx="2994025" cy="712788"/>
          </a:xfrm>
          <a:prstGeom prst="rect">
            <a:avLst/>
          </a:prstGeom>
          <a:solidFill>
            <a:schemeClr val="accent2"/>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88" name="Rectangle 11"/>
          <p:cNvSpPr>
            <a:spLocks noChangeArrowheads="1"/>
          </p:cNvSpPr>
          <p:nvPr/>
        </p:nvSpPr>
        <p:spPr bwMode="auto">
          <a:xfrm>
            <a:off x="3067050" y="6048375"/>
            <a:ext cx="2962275" cy="714375"/>
          </a:xfrm>
          <a:prstGeom prst="rect">
            <a:avLst/>
          </a:prstGeom>
          <a:solidFill>
            <a:schemeClr val="accent1"/>
          </a:solidFill>
          <a:ln w="9525">
            <a:noFill/>
            <a:miter lim="800000"/>
            <a:headEnd/>
            <a:tailEnd/>
          </a:ln>
        </p:spPr>
        <p:txBody>
          <a:bodyPr anchor="ctr"/>
          <a:lstStyle/>
          <a:p>
            <a:pPr algn="ctr" eaLnBrk="1" hangingPunct="1"/>
            <a:r>
              <a:rPr lang="zh-CN" altLang="en-US" sz="2000" dirty="0">
                <a:solidFill>
                  <a:srgbClr val="F9F9F9"/>
                </a:solidFill>
                <a:latin typeface="Tw Cen MT"/>
                <a:sym typeface="Tw Cen MT"/>
              </a:rPr>
              <a:t>计算机与信息安全学院</a:t>
            </a:r>
            <a:endParaRPr lang="zh-CN" altLang="zh-CN" sz="2000" dirty="0">
              <a:solidFill>
                <a:srgbClr val="F9F9F9"/>
              </a:solidFill>
              <a:latin typeface="Tw Cen MT"/>
              <a:sym typeface="Arial" charset="0"/>
            </a:endParaRPr>
          </a:p>
        </p:txBody>
      </p:sp>
      <p:sp>
        <p:nvSpPr>
          <p:cNvPr id="16389" name="Rectangle 11"/>
          <p:cNvSpPr>
            <a:spLocks noChangeArrowheads="1"/>
          </p:cNvSpPr>
          <p:nvPr/>
        </p:nvSpPr>
        <p:spPr bwMode="auto">
          <a:xfrm>
            <a:off x="6097588" y="6048375"/>
            <a:ext cx="3043237" cy="714375"/>
          </a:xfrm>
          <a:prstGeom prst="rect">
            <a:avLst/>
          </a:prstGeom>
          <a:solidFill>
            <a:srgbClr val="B29C93"/>
          </a:solidFill>
          <a:ln w="9525">
            <a:noFill/>
            <a:miter lim="800000"/>
            <a:headEnd/>
            <a:tailEnd/>
          </a:ln>
        </p:spPr>
        <p:txBody>
          <a:bodyPr anchor="ctr"/>
          <a:lstStyle/>
          <a:p>
            <a:pPr eaLnBrk="1" hangingPunct="1">
              <a:buFont typeface="Arial" charset="0"/>
              <a:buNone/>
            </a:pPr>
            <a:endParaRPr lang="zh-CN" altLang="zh-CN">
              <a:solidFill>
                <a:srgbClr val="FFFFFF"/>
              </a:solidFill>
              <a:sym typeface="Arial" charset="0"/>
            </a:endParaRPr>
          </a:p>
        </p:txBody>
      </p:sp>
      <p:sp>
        <p:nvSpPr>
          <p:cNvPr id="16390" name="Subtitle 8"/>
          <p:cNvSpPr>
            <a:spLocks noChangeArrowheads="1"/>
          </p:cNvSpPr>
          <p:nvPr/>
        </p:nvSpPr>
        <p:spPr bwMode="auto">
          <a:xfrm>
            <a:off x="6099175" y="6048375"/>
            <a:ext cx="304482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buFont typeface="Wingdings" pitchFamily="2" charset="2"/>
              <a:buNone/>
            </a:pPr>
            <a:r>
              <a:rPr lang="zh-CN" altLang="en-US" sz="2000" dirty="0">
                <a:solidFill>
                  <a:srgbClr val="F9F9F9"/>
                </a:solidFill>
                <a:latin typeface="Tw Cen MT"/>
                <a:sym typeface="Tw Cen MT"/>
              </a:rPr>
              <a:t>软件工程</a:t>
            </a:r>
            <a:endParaRPr lang="zh-CN" altLang="zh-CN" sz="2000" dirty="0">
              <a:solidFill>
                <a:srgbClr val="F9F9F9"/>
              </a:solidFill>
              <a:latin typeface="Tw Cen MT"/>
              <a:sym typeface="Tw Cen MT"/>
            </a:endParaRPr>
          </a:p>
        </p:txBody>
      </p:sp>
      <p:sp>
        <p:nvSpPr>
          <p:cNvPr id="16392" name="副标题 2"/>
          <p:cNvSpPr>
            <a:spLocks noGrp="1" noChangeArrowheads="1"/>
          </p:cNvSpPr>
          <p:nvPr>
            <p:ph type="subTitle" idx="1"/>
          </p:nvPr>
        </p:nvSpPr>
        <p:spPr>
          <a:xfrm>
            <a:off x="0" y="17463"/>
            <a:ext cx="9144000" cy="1997317"/>
          </a:xfrm>
          <a:solidFill>
            <a:schemeClr val="accent1"/>
          </a:solidFill>
        </p:spPr>
        <p:txBody>
          <a:bodyPr anchor="ctr"/>
          <a:lstStyle/>
          <a:p>
            <a:pPr eaLnBrk="1" hangingPunct="1"/>
            <a:r>
              <a:rPr lang="zh-CN" altLang="en-US" sz="3600" dirty="0">
                <a:solidFill>
                  <a:schemeClr val="bg1"/>
                </a:solidFill>
                <a:latin typeface="Times New Roman" pitchFamily="18" charset="0"/>
                <a:ea typeface="华文中宋" pitchFamily="2" charset="-122"/>
                <a:sym typeface="Times New Roman" pitchFamily="18" charset="0"/>
              </a:rPr>
              <a:t>数据结构与算法</a:t>
            </a:r>
          </a:p>
        </p:txBody>
      </p:sp>
      <p:sp>
        <p:nvSpPr>
          <p:cNvPr id="16393" name="Rectangle 4"/>
          <p:cNvSpPr>
            <a:spLocks noChangeArrowheads="1"/>
          </p:cNvSpPr>
          <p:nvPr/>
        </p:nvSpPr>
        <p:spPr bwMode="auto">
          <a:xfrm>
            <a:off x="323850" y="301625"/>
            <a:ext cx="8339138" cy="1476375"/>
          </a:xfrm>
          <a:prstGeom prst="rect">
            <a:avLst/>
          </a:prstGeom>
          <a:noFill/>
          <a:ln w="9525">
            <a:noFill/>
            <a:miter lim="800000"/>
            <a:headEnd/>
            <a:tailEnd/>
          </a:ln>
        </p:spPr>
        <p:txBody>
          <a:bodyPr anchor="ctr"/>
          <a:lstStyle/>
          <a:p>
            <a:pPr algn="ctr">
              <a:buFont typeface="Arial" charset="0"/>
              <a:buNone/>
            </a:pPr>
            <a:endParaRPr lang="zh-CN" altLang="zh-CN" sz="3600">
              <a:solidFill>
                <a:srgbClr val="555555"/>
              </a:solidFill>
              <a:latin typeface="Times New Roman" pitchFamily="18" charset="0"/>
              <a:ea typeface="华文中宋" pitchFamily="2" charset="-122"/>
              <a:sym typeface="Times New Roman" pitchFamily="18" charset="0"/>
            </a:endParaRPr>
          </a:p>
        </p:txBody>
      </p:sp>
      <p:sp>
        <p:nvSpPr>
          <p:cNvPr id="16394" name="文本框 1"/>
          <p:cNvSpPr>
            <a:spLocks noChangeArrowheads="1"/>
          </p:cNvSpPr>
          <p:nvPr/>
        </p:nvSpPr>
        <p:spPr bwMode="auto">
          <a:xfrm>
            <a:off x="647700" y="2742982"/>
            <a:ext cx="8015288" cy="1263650"/>
          </a:xfrm>
          <a:prstGeom prst="rect">
            <a:avLst/>
          </a:prstGeom>
          <a:noFill/>
          <a:ln w="9525">
            <a:noFill/>
            <a:miter lim="800000"/>
            <a:headEnd/>
            <a:tailEnd/>
          </a:ln>
        </p:spPr>
        <p:txBody>
          <a:bodyPr lIns="0" tIns="0" rIns="0" bIns="0" anchor="ctr"/>
          <a:lstStyle/>
          <a:p>
            <a:pPr algn="ctr" eaLnBrk="1" hangingPunct="1">
              <a:buFont typeface="Arial" charset="0"/>
              <a:buNone/>
            </a:pPr>
            <a:r>
              <a:rPr lang="zh-CN" altLang="en-US" sz="4400" b="1" dirty="0">
                <a:solidFill>
                  <a:srgbClr val="555555"/>
                </a:solidFill>
                <a:latin typeface="微软雅黑" pitchFamily="34" charset="-122"/>
                <a:ea typeface="微软雅黑" pitchFamily="34" charset="-122"/>
                <a:sym typeface="华文仿宋" pitchFamily="2" charset="-122"/>
              </a:rPr>
              <a:t>第</a:t>
            </a:r>
            <a:r>
              <a:rPr lang="en-US" altLang="zh-CN" sz="4400" b="1" dirty="0">
                <a:solidFill>
                  <a:srgbClr val="555555"/>
                </a:solidFill>
                <a:latin typeface="微软雅黑" pitchFamily="34" charset="-122"/>
                <a:ea typeface="微软雅黑" pitchFamily="34" charset="-122"/>
                <a:sym typeface="华文仿宋" pitchFamily="2" charset="-122"/>
              </a:rPr>
              <a:t>2</a:t>
            </a:r>
            <a:r>
              <a:rPr lang="zh-CN" altLang="en-US" sz="4400" b="1" dirty="0">
                <a:solidFill>
                  <a:srgbClr val="555555"/>
                </a:solidFill>
                <a:latin typeface="微软雅黑" pitchFamily="34" charset="-122"/>
                <a:ea typeface="微软雅黑" pitchFamily="34" charset="-122"/>
                <a:sym typeface="华文仿宋" pitchFamily="2" charset="-122"/>
              </a:rPr>
              <a:t>章   线性表</a:t>
            </a:r>
          </a:p>
        </p:txBody>
      </p:sp>
      <p:sp>
        <p:nvSpPr>
          <p:cNvPr id="16395" name="Subtitle 8"/>
          <p:cNvSpPr>
            <a:spLocks noChangeArrowheads="1"/>
          </p:cNvSpPr>
          <p:nvPr/>
        </p:nvSpPr>
        <p:spPr bwMode="auto">
          <a:xfrm>
            <a:off x="3067050" y="6049963"/>
            <a:ext cx="296227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buFont typeface="Wingdings" pitchFamily="2" charset="2"/>
              <a:buNone/>
            </a:pPr>
            <a:endParaRPr lang="zh-CN" altLang="en-US" sz="2000">
              <a:solidFill>
                <a:srgbClr val="F9F9F9"/>
              </a:solidFill>
              <a:latin typeface="Tw Cen MT"/>
              <a:sym typeface="Tw Cen MT"/>
            </a:endParaRPr>
          </a:p>
        </p:txBody>
      </p:sp>
      <p:sp>
        <p:nvSpPr>
          <p:cNvPr id="16396" name="Text Box 9"/>
          <p:cNvSpPr>
            <a:spLocks noChangeArrowheads="1"/>
          </p:cNvSpPr>
          <p:nvPr/>
        </p:nvSpPr>
        <p:spPr bwMode="auto">
          <a:xfrm>
            <a:off x="2692400" y="4461083"/>
            <a:ext cx="3622675" cy="830997"/>
          </a:xfrm>
          <a:prstGeom prst="rect">
            <a:avLst/>
          </a:prstGeom>
          <a:noFill/>
          <a:ln w="9525">
            <a:noFill/>
            <a:miter lim="800000"/>
            <a:headEnd/>
            <a:tailEnd/>
          </a:ln>
        </p:spPr>
        <p:txBody>
          <a:bodyPr>
            <a:spAutoFit/>
          </a:bodyPr>
          <a:lstStyle/>
          <a:p>
            <a:pPr algn="ctr" eaLnBrk="1" hangingPunct="1">
              <a:buFont typeface="Arial" charset="0"/>
              <a:buNone/>
            </a:pPr>
            <a:r>
              <a:rPr lang="zh-CN" altLang="en-US" sz="4800" dirty="0">
                <a:solidFill>
                  <a:srgbClr val="555555"/>
                </a:solidFill>
                <a:latin typeface="华文新魏" pitchFamily="2" charset="-122"/>
                <a:ea typeface="华文新魏" pitchFamily="2" charset="-122"/>
                <a:sym typeface="华文新魏" pitchFamily="2" charset="-122"/>
              </a:rPr>
              <a:t>王宇英</a:t>
            </a:r>
          </a:p>
        </p:txBody>
      </p:sp>
      <p:sp>
        <p:nvSpPr>
          <p:cNvPr id="16397" name="Subtitle 8"/>
          <p:cNvSpPr>
            <a:spLocks noChangeArrowheads="1"/>
          </p:cNvSpPr>
          <p:nvPr/>
        </p:nvSpPr>
        <p:spPr bwMode="auto">
          <a:xfrm>
            <a:off x="0" y="6061075"/>
            <a:ext cx="2994025" cy="685800"/>
          </a:xfrm>
          <a:prstGeom prst="rect">
            <a:avLst/>
          </a:prstGeom>
          <a:noFill/>
          <a:ln w="9525">
            <a:noFill/>
            <a:miter lim="800000"/>
            <a:headEnd/>
            <a:tailEnd/>
          </a:ln>
        </p:spPr>
        <p:txBody>
          <a:bodyPr anchor="ctr"/>
          <a:lstStyle/>
          <a:p>
            <a:pPr algn="ctr" eaLnBrk="1" hangingPunct="1">
              <a:spcBef>
                <a:spcPts val="700"/>
              </a:spcBef>
              <a:buClr>
                <a:srgbClr val="DD8047"/>
              </a:buClr>
              <a:buSzPct val="60000"/>
            </a:pPr>
            <a:r>
              <a:rPr lang="zh-CN" altLang="en-US" sz="2000" dirty="0">
                <a:solidFill>
                  <a:srgbClr val="FFFFFF"/>
                </a:solidFill>
                <a:latin typeface="Tw Cen MT"/>
                <a:sym typeface="Tw Cen MT"/>
              </a:rPr>
              <a:t>桂林电子科技</a:t>
            </a:r>
            <a:r>
              <a:rPr lang="zh-CN" altLang="en-US" sz="2000" dirty="0">
                <a:solidFill>
                  <a:srgbClr val="F9F9F9"/>
                </a:solidFill>
                <a:latin typeface="Tw Cen MT"/>
                <a:sym typeface="Tw Cen MT"/>
              </a:rPr>
              <a:t>大学</a:t>
            </a:r>
            <a:endParaRPr lang="zh-CN" altLang="zh-CN" sz="2000" dirty="0">
              <a:solidFill>
                <a:srgbClr val="FFFFFF"/>
              </a:solidFill>
              <a:latin typeface="Tw Cen MT"/>
              <a:sym typeface="Tw Cen MT"/>
            </a:endParaRPr>
          </a:p>
        </p:txBody>
      </p:sp>
    </p:spTree>
    <p:extLst>
      <p:ext uri="{BB962C8B-B14F-4D97-AF65-F5344CB8AC3E}">
        <p14:creationId xmlns:p14="http://schemas.microsoft.com/office/powerpoint/2010/main" val="2998912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链接表：定义</a:t>
            </a:r>
          </a:p>
        </p:txBody>
      </p:sp>
      <p:sp>
        <p:nvSpPr>
          <p:cNvPr id="7" name="内容占位符 6"/>
          <p:cNvSpPr>
            <a:spLocks noGrp="1"/>
          </p:cNvSpPr>
          <p:nvPr>
            <p:ph idx="1"/>
          </p:nvPr>
        </p:nvSpPr>
        <p:spPr>
          <a:xfrm>
            <a:off x="176047" y="1341438"/>
            <a:ext cx="5501422" cy="3858359"/>
          </a:xfrm>
        </p:spPr>
        <p:txBody>
          <a:bodyPr/>
          <a:lstStyle/>
          <a:p>
            <a:pPr marL="0" indent="0" eaLnBrk="1" hangingPunct="1">
              <a:buNone/>
            </a:pPr>
            <a:r>
              <a:rPr lang="en-US" altLang="zh-CN" sz="2000" dirty="0" err="1"/>
              <a:t>struct</a:t>
            </a:r>
            <a:r>
              <a:rPr lang="en-US" altLang="zh-CN" sz="2000" dirty="0"/>
              <a:t> Node</a:t>
            </a:r>
            <a:r>
              <a:rPr lang="zh-CN" altLang="en-US" sz="2000" dirty="0"/>
              <a:t>；</a:t>
            </a:r>
          </a:p>
          <a:p>
            <a:pPr marL="0" indent="0" eaLnBrk="1" hangingPunct="1">
              <a:buNone/>
            </a:pPr>
            <a:r>
              <a:rPr lang="en-US" altLang="zh-CN" sz="2000" dirty="0" err="1"/>
              <a:t>typedef</a:t>
            </a:r>
            <a:r>
              <a:rPr lang="en-US" altLang="zh-CN" sz="2000" dirty="0"/>
              <a:t> </a:t>
            </a:r>
            <a:r>
              <a:rPr lang="en-US" altLang="zh-CN" sz="2000" dirty="0" err="1"/>
              <a:t>struct</a:t>
            </a:r>
            <a:r>
              <a:rPr lang="en-US" altLang="zh-CN" sz="2000" dirty="0"/>
              <a:t> Node *</a:t>
            </a:r>
            <a:r>
              <a:rPr lang="en-US" altLang="zh-CN" sz="2000" dirty="0" err="1"/>
              <a:t>PNode</a:t>
            </a:r>
            <a:r>
              <a:rPr lang="en-US" altLang="zh-CN" sz="2000" dirty="0"/>
              <a:t>;</a:t>
            </a:r>
          </a:p>
          <a:p>
            <a:pPr marL="0" indent="0" eaLnBrk="1" hangingPunct="1">
              <a:buNone/>
            </a:pPr>
            <a:r>
              <a:rPr lang="en-US" altLang="zh-CN" sz="2000" dirty="0" err="1"/>
              <a:t>struct</a:t>
            </a:r>
            <a:r>
              <a:rPr lang="en-US" altLang="zh-CN" sz="2000" dirty="0"/>
              <a:t> Node{</a:t>
            </a:r>
          </a:p>
          <a:p>
            <a:pPr marL="0" indent="0" eaLnBrk="1" hangingPunct="1">
              <a:buNone/>
            </a:pPr>
            <a:r>
              <a:rPr lang="en-US" altLang="zh-CN" sz="2000" dirty="0"/>
              <a:t>   </a:t>
            </a:r>
            <a:r>
              <a:rPr lang="en-US" altLang="zh-CN" sz="2000" dirty="0" err="1"/>
              <a:t>DataType</a:t>
            </a:r>
            <a:r>
              <a:rPr lang="en-US" altLang="zh-CN" sz="2000" dirty="0"/>
              <a:t> info;</a:t>
            </a:r>
          </a:p>
          <a:p>
            <a:pPr marL="0" indent="0" eaLnBrk="1" hangingPunct="1">
              <a:buNone/>
            </a:pPr>
            <a:r>
              <a:rPr lang="en-US" altLang="zh-CN" sz="2000" dirty="0"/>
              <a:t>   </a:t>
            </a:r>
            <a:r>
              <a:rPr lang="en-US" altLang="zh-CN" sz="2000" dirty="0" err="1"/>
              <a:t>struct</a:t>
            </a:r>
            <a:r>
              <a:rPr lang="en-US" altLang="zh-CN" sz="2000" dirty="0"/>
              <a:t> Node *link</a:t>
            </a:r>
          </a:p>
          <a:p>
            <a:pPr marL="0" indent="0" eaLnBrk="1" hangingPunct="1">
              <a:buNone/>
            </a:pPr>
            <a:r>
              <a:rPr lang="en-US" altLang="zh-CN" sz="2000" dirty="0"/>
              <a:t>}</a:t>
            </a:r>
          </a:p>
          <a:p>
            <a:pPr eaLnBrk="1" hangingPunct="1"/>
            <a:endParaRPr lang="en-US" altLang="zh-CN" sz="2000" dirty="0"/>
          </a:p>
          <a:p>
            <a:pPr marL="0" indent="0" eaLnBrk="1" hangingPunct="1">
              <a:buNone/>
            </a:pPr>
            <a:r>
              <a:rPr lang="en-US" altLang="zh-CN" sz="2000" dirty="0" err="1"/>
              <a:t>typedef</a:t>
            </a:r>
            <a:r>
              <a:rPr lang="en-US" altLang="zh-CN" sz="2000" dirty="0"/>
              <a:t> </a:t>
            </a:r>
            <a:r>
              <a:rPr lang="en-US" altLang="zh-CN" sz="2000" dirty="0" err="1">
                <a:solidFill>
                  <a:srgbClr val="3333CC"/>
                </a:solidFill>
              </a:rPr>
              <a:t>struct</a:t>
            </a:r>
            <a:r>
              <a:rPr lang="en-US" altLang="zh-CN" sz="2000" dirty="0">
                <a:solidFill>
                  <a:srgbClr val="3333CC"/>
                </a:solidFill>
              </a:rPr>
              <a:t> Node *</a:t>
            </a:r>
            <a:r>
              <a:rPr lang="en-US" altLang="zh-CN" sz="2000" dirty="0" err="1">
                <a:solidFill>
                  <a:srgbClr val="FF0000"/>
                </a:solidFill>
              </a:rPr>
              <a:t>Linklist</a:t>
            </a:r>
            <a:r>
              <a:rPr lang="en-US" altLang="zh-CN" sz="2000" dirty="0">
                <a:solidFill>
                  <a:schemeClr val="accent2"/>
                </a:solidFill>
              </a:rPr>
              <a:t>;</a:t>
            </a:r>
          </a:p>
          <a:p>
            <a:endParaRPr lang="zh-CN" altLang="en-US" sz="2000" dirty="0"/>
          </a:p>
        </p:txBody>
      </p:sp>
      <p:sp>
        <p:nvSpPr>
          <p:cNvPr id="4" name="矩形 3"/>
          <p:cNvSpPr/>
          <p:nvPr/>
        </p:nvSpPr>
        <p:spPr bwMode="auto">
          <a:xfrm>
            <a:off x="5541611" y="3520755"/>
            <a:ext cx="825909"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6367521" y="352075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椭圆 5"/>
          <p:cNvSpPr/>
          <p:nvPr/>
        </p:nvSpPr>
        <p:spPr bwMode="auto">
          <a:xfrm>
            <a:off x="6573998" y="366086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圆角矩形标注 7"/>
          <p:cNvSpPr/>
          <p:nvPr/>
        </p:nvSpPr>
        <p:spPr bwMode="auto">
          <a:xfrm>
            <a:off x="3771806" y="2852506"/>
            <a:ext cx="1209368" cy="612648"/>
          </a:xfrm>
          <a:prstGeom prst="wedgeRoundRectCallout">
            <a:avLst>
              <a:gd name="adj1" fmla="val 109655"/>
              <a:gd name="adj2" fmla="val 52871"/>
              <a:gd name="adj3" fmla="val 16667"/>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zh-CN" altLang="en-US" sz="2000" dirty="0">
                <a:latin typeface="华文中宋" panose="02010600040101010101" pitchFamily="2" charset="-122"/>
                <a:ea typeface="华文中宋" panose="02010600040101010101" pitchFamily="2" charset="-122"/>
              </a:rPr>
              <a:t>数据域</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 name="圆角矩形标注 8"/>
          <p:cNvSpPr/>
          <p:nvPr/>
        </p:nvSpPr>
        <p:spPr bwMode="auto">
          <a:xfrm>
            <a:off x="7724371" y="2791593"/>
            <a:ext cx="1209368" cy="612648"/>
          </a:xfrm>
          <a:prstGeom prst="wedgeRoundRectCallout">
            <a:avLst>
              <a:gd name="adj1" fmla="val -140345"/>
              <a:gd name="adj2" fmla="val 67315"/>
              <a:gd name="adj3" fmla="val 16667"/>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zh-CN" altLang="en-US" sz="2000" dirty="0">
                <a:latin typeface="华文中宋" panose="02010600040101010101" pitchFamily="2" charset="-122"/>
                <a:ea typeface="华文中宋" panose="02010600040101010101" pitchFamily="2" charset="-122"/>
              </a:rPr>
              <a:t>关系域</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 name="文本框 2"/>
          <p:cNvSpPr txBox="1"/>
          <p:nvPr/>
        </p:nvSpPr>
        <p:spPr>
          <a:xfrm>
            <a:off x="5618397" y="4111590"/>
            <a:ext cx="609462"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info</a:t>
            </a:r>
            <a:endParaRPr lang="zh-CN" altLang="en-US" dirty="0">
              <a:latin typeface="华文中宋" panose="02010600040101010101" pitchFamily="2" charset="-122"/>
              <a:ea typeface="华文中宋" panose="02010600040101010101" pitchFamily="2" charset="-122"/>
            </a:endParaRPr>
          </a:p>
        </p:txBody>
      </p:sp>
      <p:sp>
        <p:nvSpPr>
          <p:cNvPr id="10" name="文本框 9"/>
          <p:cNvSpPr txBox="1"/>
          <p:nvPr/>
        </p:nvSpPr>
        <p:spPr>
          <a:xfrm>
            <a:off x="6347995" y="4111590"/>
            <a:ext cx="617477"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link</a:t>
            </a: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781186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链接表</a:t>
            </a:r>
            <a:r>
              <a:rPr lang="en-US" altLang="zh-CN" dirty="0"/>
              <a:t>——</a:t>
            </a:r>
            <a:r>
              <a:rPr lang="zh-CN" altLang="en-US" dirty="0"/>
              <a:t>为什么要带头结点</a:t>
            </a:r>
          </a:p>
        </p:txBody>
      </p:sp>
      <p:pic>
        <p:nvPicPr>
          <p:cNvPr id="42" name="图片 41">
            <a:extLst>
              <a:ext uri="{FF2B5EF4-FFF2-40B4-BE49-F238E27FC236}">
                <a16:creationId xmlns:a16="http://schemas.microsoft.com/office/drawing/2014/main" id="{2013926E-ACF6-BD60-0C1E-C390458FB8E3}"/>
              </a:ext>
            </a:extLst>
          </p:cNvPr>
          <p:cNvPicPr>
            <a:picLocks noChangeAspect="1"/>
          </p:cNvPicPr>
          <p:nvPr/>
        </p:nvPicPr>
        <p:blipFill>
          <a:blip r:embed="rId2"/>
          <a:stretch>
            <a:fillRect/>
          </a:stretch>
        </p:blipFill>
        <p:spPr>
          <a:xfrm>
            <a:off x="5815931" y="1792941"/>
            <a:ext cx="2697714" cy="1516511"/>
          </a:xfrm>
          <a:prstGeom prst="rect">
            <a:avLst/>
          </a:prstGeom>
        </p:spPr>
      </p:pic>
      <p:pic>
        <p:nvPicPr>
          <p:cNvPr id="4" name="图片 3">
            <a:extLst>
              <a:ext uri="{FF2B5EF4-FFF2-40B4-BE49-F238E27FC236}">
                <a16:creationId xmlns:a16="http://schemas.microsoft.com/office/drawing/2014/main" id="{0F593D68-83D7-99DF-52B5-CCC821A704B7}"/>
              </a:ext>
            </a:extLst>
          </p:cNvPr>
          <p:cNvPicPr>
            <a:picLocks noChangeAspect="1"/>
          </p:cNvPicPr>
          <p:nvPr/>
        </p:nvPicPr>
        <p:blipFill>
          <a:blip r:embed="rId3"/>
          <a:stretch>
            <a:fillRect/>
          </a:stretch>
        </p:blipFill>
        <p:spPr>
          <a:xfrm>
            <a:off x="99391" y="1292521"/>
            <a:ext cx="5482048" cy="3050879"/>
          </a:xfrm>
          <a:prstGeom prst="rect">
            <a:avLst/>
          </a:prstGeom>
        </p:spPr>
      </p:pic>
      <p:pic>
        <p:nvPicPr>
          <p:cNvPr id="6" name="图片 5">
            <a:extLst>
              <a:ext uri="{FF2B5EF4-FFF2-40B4-BE49-F238E27FC236}">
                <a16:creationId xmlns:a16="http://schemas.microsoft.com/office/drawing/2014/main" id="{9B09E0CE-5B59-12D2-2AF9-D08BD158AA0F}"/>
              </a:ext>
            </a:extLst>
          </p:cNvPr>
          <p:cNvPicPr>
            <a:picLocks noChangeAspect="1"/>
          </p:cNvPicPr>
          <p:nvPr/>
        </p:nvPicPr>
        <p:blipFill>
          <a:blip r:embed="rId4"/>
          <a:stretch>
            <a:fillRect/>
          </a:stretch>
        </p:blipFill>
        <p:spPr>
          <a:xfrm>
            <a:off x="99391" y="1292521"/>
            <a:ext cx="5482048" cy="3972265"/>
          </a:xfrm>
          <a:prstGeom prst="rect">
            <a:avLst/>
          </a:prstGeom>
        </p:spPr>
      </p:pic>
    </p:spTree>
    <p:extLst>
      <p:ext uri="{BB962C8B-B14F-4D97-AF65-F5344CB8AC3E}">
        <p14:creationId xmlns:p14="http://schemas.microsoft.com/office/powerpoint/2010/main" val="1005497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链接表</a:t>
            </a:r>
          </a:p>
        </p:txBody>
      </p:sp>
      <p:pic>
        <p:nvPicPr>
          <p:cNvPr id="40" name="图片 39">
            <a:extLst>
              <a:ext uri="{FF2B5EF4-FFF2-40B4-BE49-F238E27FC236}">
                <a16:creationId xmlns:a16="http://schemas.microsoft.com/office/drawing/2014/main" id="{E17DA774-3D37-3E57-7526-181692D04BB2}"/>
              </a:ext>
            </a:extLst>
          </p:cNvPr>
          <p:cNvPicPr>
            <a:picLocks noChangeAspect="1"/>
          </p:cNvPicPr>
          <p:nvPr/>
        </p:nvPicPr>
        <p:blipFill>
          <a:blip r:embed="rId2"/>
          <a:stretch>
            <a:fillRect/>
          </a:stretch>
        </p:blipFill>
        <p:spPr>
          <a:xfrm>
            <a:off x="1765874" y="1465812"/>
            <a:ext cx="5992748" cy="2958270"/>
          </a:xfrm>
          <a:prstGeom prst="rect">
            <a:avLst/>
          </a:prstGeom>
        </p:spPr>
      </p:pic>
      <p:pic>
        <p:nvPicPr>
          <p:cNvPr id="42" name="图片 41">
            <a:extLst>
              <a:ext uri="{FF2B5EF4-FFF2-40B4-BE49-F238E27FC236}">
                <a16:creationId xmlns:a16="http://schemas.microsoft.com/office/drawing/2014/main" id="{2013926E-ACF6-BD60-0C1E-C390458FB8E3}"/>
              </a:ext>
            </a:extLst>
          </p:cNvPr>
          <p:cNvPicPr>
            <a:picLocks noChangeAspect="1"/>
          </p:cNvPicPr>
          <p:nvPr/>
        </p:nvPicPr>
        <p:blipFill>
          <a:blip r:embed="rId3"/>
          <a:stretch>
            <a:fillRect/>
          </a:stretch>
        </p:blipFill>
        <p:spPr>
          <a:xfrm>
            <a:off x="2965155" y="4478607"/>
            <a:ext cx="2697714" cy="1516511"/>
          </a:xfrm>
          <a:prstGeom prst="rect">
            <a:avLst/>
          </a:prstGeom>
        </p:spPr>
      </p:pic>
    </p:spTree>
    <p:extLst>
      <p:ext uri="{BB962C8B-B14F-4D97-AF65-F5344CB8AC3E}">
        <p14:creationId xmlns:p14="http://schemas.microsoft.com/office/powerpoint/2010/main" val="2933854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131739" y="1341438"/>
            <a:ext cx="5876616" cy="1948461"/>
          </a:xfrm>
        </p:spPr>
        <p:txBody>
          <a:bodyPr/>
          <a:lstStyle/>
          <a:p>
            <a:pPr marL="0" indent="0">
              <a:buNone/>
            </a:pPr>
            <a:r>
              <a:rPr lang="en-US" altLang="zh-CN" sz="2000" dirty="0" err="1"/>
              <a:t>LinkList</a:t>
            </a:r>
            <a:r>
              <a:rPr lang="en-US" altLang="zh-CN" sz="2000" dirty="0"/>
              <a:t> list;</a:t>
            </a:r>
          </a:p>
          <a:p>
            <a:pPr marL="0" indent="0">
              <a:buNone/>
            </a:pPr>
            <a:r>
              <a:rPr lang="en-US" altLang="zh-CN" sz="2000" dirty="0"/>
              <a:t>list=(</a:t>
            </a:r>
            <a:r>
              <a:rPr lang="en-US" altLang="zh-CN" sz="2000" dirty="0" err="1"/>
              <a:t>LinkList</a:t>
            </a:r>
            <a:r>
              <a:rPr lang="en-US" altLang="zh-CN" sz="2000" dirty="0"/>
              <a:t>) </a:t>
            </a:r>
            <a:r>
              <a:rPr lang="en-US" altLang="zh-CN" sz="2000" dirty="0" err="1"/>
              <a:t>malloc</a:t>
            </a:r>
            <a:r>
              <a:rPr lang="en-US" altLang="zh-CN" sz="2000" dirty="0"/>
              <a:t> ( </a:t>
            </a:r>
            <a:r>
              <a:rPr lang="en-US" altLang="zh-CN" sz="2000" dirty="0" err="1"/>
              <a:t>sizeof</a:t>
            </a:r>
            <a:r>
              <a:rPr lang="en-US" altLang="zh-CN" sz="2000" dirty="0"/>
              <a:t>(</a:t>
            </a:r>
            <a:r>
              <a:rPr lang="en-US" altLang="zh-CN" sz="2000" dirty="0" err="1"/>
              <a:t>struct</a:t>
            </a:r>
            <a:r>
              <a:rPr lang="en-US" altLang="zh-CN" sz="2000" dirty="0"/>
              <a:t> Node) );</a:t>
            </a:r>
          </a:p>
          <a:p>
            <a:pPr marL="0" indent="0">
              <a:buNone/>
            </a:pPr>
            <a:r>
              <a:rPr lang="en-US" altLang="zh-CN" sz="2000" dirty="0"/>
              <a:t>list-&gt;info=10;</a:t>
            </a:r>
          </a:p>
          <a:p>
            <a:pPr marL="0" indent="0">
              <a:buNone/>
            </a:pPr>
            <a:r>
              <a:rPr lang="en-US" altLang="zh-CN" sz="2000" dirty="0"/>
              <a:t>List-&gt;link=NULL;</a:t>
            </a:r>
            <a:endParaRPr lang="zh-CN" altLang="en-US" sz="2000" dirty="0"/>
          </a:p>
        </p:txBody>
      </p:sp>
      <p:grpSp>
        <p:nvGrpSpPr>
          <p:cNvPr id="20" name="组合 19">
            <a:extLst>
              <a:ext uri="{FF2B5EF4-FFF2-40B4-BE49-F238E27FC236}">
                <a16:creationId xmlns:a16="http://schemas.microsoft.com/office/drawing/2014/main" id="{F13ABFC5-C011-4D42-9150-905933B7B776}"/>
              </a:ext>
            </a:extLst>
          </p:cNvPr>
          <p:cNvGrpSpPr/>
          <p:nvPr/>
        </p:nvGrpSpPr>
        <p:grpSpPr>
          <a:xfrm>
            <a:off x="5360420" y="2475135"/>
            <a:ext cx="647934" cy="935411"/>
            <a:chOff x="5360420" y="2475135"/>
            <a:chExt cx="647934" cy="935411"/>
          </a:xfrm>
        </p:grpSpPr>
        <p:grpSp>
          <p:nvGrpSpPr>
            <p:cNvPr id="17" name="组合 16">
              <a:extLst>
                <a:ext uri="{FF2B5EF4-FFF2-40B4-BE49-F238E27FC236}">
                  <a16:creationId xmlns:a16="http://schemas.microsoft.com/office/drawing/2014/main" id="{667085AD-34A9-4CEE-99CA-AD4430651154}"/>
                </a:ext>
              </a:extLst>
            </p:cNvPr>
            <p:cNvGrpSpPr/>
            <p:nvPr/>
          </p:nvGrpSpPr>
          <p:grpSpPr>
            <a:xfrm>
              <a:off x="5360420" y="2475135"/>
              <a:ext cx="647934" cy="935411"/>
              <a:chOff x="5360420" y="2475135"/>
              <a:chExt cx="647934" cy="935411"/>
            </a:xfrm>
          </p:grpSpPr>
          <p:sp>
            <p:nvSpPr>
              <p:cNvPr id="37" name="矩形 36"/>
              <p:cNvSpPr/>
              <p:nvPr/>
            </p:nvSpPr>
            <p:spPr bwMode="auto">
              <a:xfrm>
                <a:off x="5364691" y="290910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3" name="文本框 42"/>
              <p:cNvSpPr txBox="1"/>
              <p:nvPr/>
            </p:nvSpPr>
            <p:spPr>
              <a:xfrm>
                <a:off x="5360420" y="2475135"/>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grpSp>
        <p:sp>
          <p:nvSpPr>
            <p:cNvPr id="41" name="椭圆 40"/>
            <p:cNvSpPr/>
            <p:nvPr/>
          </p:nvSpPr>
          <p:spPr bwMode="auto">
            <a:xfrm>
              <a:off x="5536539" y="3067705"/>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grpSp>
      <p:grpSp>
        <p:nvGrpSpPr>
          <p:cNvPr id="19" name="组合 18">
            <a:extLst>
              <a:ext uri="{FF2B5EF4-FFF2-40B4-BE49-F238E27FC236}">
                <a16:creationId xmlns:a16="http://schemas.microsoft.com/office/drawing/2014/main" id="{F28403F3-C2E3-4C8D-A3A1-0D481B277F86}"/>
              </a:ext>
            </a:extLst>
          </p:cNvPr>
          <p:cNvGrpSpPr/>
          <p:nvPr/>
        </p:nvGrpSpPr>
        <p:grpSpPr>
          <a:xfrm>
            <a:off x="5782780" y="2894126"/>
            <a:ext cx="2181946" cy="501446"/>
            <a:chOff x="5782780" y="2894126"/>
            <a:chExt cx="2181946" cy="501446"/>
          </a:xfrm>
        </p:grpSpPr>
        <p:sp>
          <p:nvSpPr>
            <p:cNvPr id="38" name="矩形 37"/>
            <p:cNvSpPr/>
            <p:nvPr/>
          </p:nvSpPr>
          <p:spPr bwMode="auto">
            <a:xfrm>
              <a:off x="6744856" y="289412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10</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39" name="矩形 38"/>
            <p:cNvSpPr/>
            <p:nvPr/>
          </p:nvSpPr>
          <p:spPr bwMode="auto">
            <a:xfrm>
              <a:off x="7374790" y="289412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algn="ctr" eaLnBrk="1" hangingPunct="1"/>
              <a:r>
                <a:rPr lang="en-US" altLang="zh-CN" sz="1100" b="1">
                  <a:solidFill>
                    <a:srgbClr val="FF0000"/>
                  </a:solidFill>
                  <a:latin typeface="华文中宋" panose="02010600040101010101" pitchFamily="2" charset="-122"/>
                  <a:ea typeface="华文中宋" panose="02010600040101010101" pitchFamily="2" charset="-122"/>
                </a:rPr>
                <a:t>NULL</a:t>
              </a:r>
              <a:endParaRPr lang="zh-CN" altLang="en-US" sz="1100" b="1" dirty="0">
                <a:solidFill>
                  <a:srgbClr val="FF0000"/>
                </a:solidFill>
                <a:latin typeface="华文中宋" panose="02010600040101010101" pitchFamily="2" charset="-122"/>
                <a:ea typeface="华文中宋" panose="02010600040101010101" pitchFamily="2" charset="-122"/>
              </a:endParaRPr>
            </a:p>
          </p:txBody>
        </p:sp>
        <p:cxnSp>
          <p:nvCxnSpPr>
            <p:cNvPr id="42" name="直接箭头连接符 41"/>
            <p:cNvCxnSpPr/>
            <p:nvPr/>
          </p:nvCxnSpPr>
          <p:spPr bwMode="auto">
            <a:xfrm>
              <a:off x="5782780" y="3165944"/>
              <a:ext cx="96207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8" name="组合 7">
            <a:extLst>
              <a:ext uri="{FF2B5EF4-FFF2-40B4-BE49-F238E27FC236}">
                <a16:creationId xmlns:a16="http://schemas.microsoft.com/office/drawing/2014/main" id="{28E5A6EE-86A9-4F69-81C4-0756F636E809}"/>
              </a:ext>
            </a:extLst>
          </p:cNvPr>
          <p:cNvGrpSpPr/>
          <p:nvPr/>
        </p:nvGrpSpPr>
        <p:grpSpPr>
          <a:xfrm>
            <a:off x="791467" y="3920642"/>
            <a:ext cx="7789666" cy="2300993"/>
            <a:chOff x="1028326" y="3530789"/>
            <a:chExt cx="7789666" cy="2300993"/>
          </a:xfrm>
        </p:grpSpPr>
        <p:sp>
          <p:nvSpPr>
            <p:cNvPr id="35" name="矩形 34"/>
            <p:cNvSpPr/>
            <p:nvPr/>
          </p:nvSpPr>
          <p:spPr bwMode="auto">
            <a:xfrm>
              <a:off x="1032597" y="423702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 name="矩形 3"/>
            <p:cNvSpPr/>
            <p:nvPr/>
          </p:nvSpPr>
          <p:spPr bwMode="auto">
            <a:xfrm>
              <a:off x="1072571" y="533033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1702505" y="533033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椭圆 5"/>
            <p:cNvSpPr/>
            <p:nvPr/>
          </p:nvSpPr>
          <p:spPr bwMode="auto">
            <a:xfrm>
              <a:off x="1923730" y="548519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9" name="直接箭头连接符 8"/>
            <p:cNvCxnSpPr/>
            <p:nvPr/>
          </p:nvCxnSpPr>
          <p:spPr bwMode="auto">
            <a:xfrm>
              <a:off x="2011886" y="560318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矩形 9"/>
            <p:cNvSpPr/>
            <p:nvPr/>
          </p:nvSpPr>
          <p:spPr bwMode="auto">
            <a:xfrm>
              <a:off x="2689813" y="531346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1" name="矩形 10"/>
            <p:cNvSpPr/>
            <p:nvPr/>
          </p:nvSpPr>
          <p:spPr bwMode="auto">
            <a:xfrm>
              <a:off x="3319747" y="531346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椭圆 11"/>
            <p:cNvSpPr/>
            <p:nvPr/>
          </p:nvSpPr>
          <p:spPr bwMode="auto">
            <a:xfrm>
              <a:off x="3540972" y="546831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3" name="直接箭头连接符 12"/>
            <p:cNvCxnSpPr/>
            <p:nvPr/>
          </p:nvCxnSpPr>
          <p:spPr bwMode="auto">
            <a:xfrm>
              <a:off x="3629128" y="558630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13"/>
            <p:cNvSpPr/>
            <p:nvPr/>
          </p:nvSpPr>
          <p:spPr bwMode="auto">
            <a:xfrm>
              <a:off x="4307055" y="5272065"/>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5" name="矩形 14"/>
            <p:cNvSpPr/>
            <p:nvPr/>
          </p:nvSpPr>
          <p:spPr bwMode="auto">
            <a:xfrm>
              <a:off x="4936989" y="527206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椭圆 15"/>
            <p:cNvSpPr/>
            <p:nvPr/>
          </p:nvSpPr>
          <p:spPr bwMode="auto">
            <a:xfrm>
              <a:off x="5158214" y="5426921"/>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1" name="直接箭头连接符 20"/>
            <p:cNvCxnSpPr/>
            <p:nvPr/>
          </p:nvCxnSpPr>
          <p:spPr bwMode="auto">
            <a:xfrm>
              <a:off x="5299444" y="5551883"/>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矩形 21"/>
            <p:cNvSpPr/>
            <p:nvPr/>
          </p:nvSpPr>
          <p:spPr bwMode="auto">
            <a:xfrm>
              <a:off x="6002187" y="526540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3" name="矩形 22"/>
            <p:cNvSpPr/>
            <p:nvPr/>
          </p:nvSpPr>
          <p:spPr bwMode="auto">
            <a:xfrm>
              <a:off x="6632121" y="526540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4" name="椭圆 23"/>
            <p:cNvSpPr/>
            <p:nvPr/>
          </p:nvSpPr>
          <p:spPr bwMode="auto">
            <a:xfrm>
              <a:off x="6853346" y="5420257"/>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5" name="直接箭头连接符 24"/>
            <p:cNvCxnSpPr/>
            <p:nvPr/>
          </p:nvCxnSpPr>
          <p:spPr bwMode="auto">
            <a:xfrm>
              <a:off x="6941502" y="5538246"/>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6" name="矩形 25"/>
            <p:cNvSpPr/>
            <p:nvPr/>
          </p:nvSpPr>
          <p:spPr bwMode="auto">
            <a:xfrm>
              <a:off x="7598122" y="527025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7" name="矩形 26"/>
            <p:cNvSpPr/>
            <p:nvPr/>
          </p:nvSpPr>
          <p:spPr bwMode="auto">
            <a:xfrm>
              <a:off x="8228056" y="527025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32" name="椭圆 31"/>
            <p:cNvSpPr/>
            <p:nvPr/>
          </p:nvSpPr>
          <p:spPr bwMode="auto">
            <a:xfrm>
              <a:off x="1204445" y="4395629"/>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33" name="直接箭头连接符 32"/>
            <p:cNvCxnSpPr/>
            <p:nvPr/>
          </p:nvCxnSpPr>
          <p:spPr bwMode="auto">
            <a:xfrm>
              <a:off x="1348989" y="4472774"/>
              <a:ext cx="0" cy="82212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文本框 35"/>
            <p:cNvSpPr txBox="1"/>
            <p:nvPr/>
          </p:nvSpPr>
          <p:spPr>
            <a:xfrm>
              <a:off x="1028326" y="3803059"/>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47" name="圆角矩形标注 46"/>
            <p:cNvSpPr/>
            <p:nvPr/>
          </p:nvSpPr>
          <p:spPr bwMode="auto">
            <a:xfrm>
              <a:off x="2440604" y="3606475"/>
              <a:ext cx="2409881" cy="854832"/>
            </a:xfrm>
            <a:prstGeom prst="wedgeRoundRectCallout">
              <a:avLst>
                <a:gd name="adj1" fmla="val -23257"/>
                <a:gd name="adj2" fmla="val 150768"/>
                <a:gd name="adj3" fmla="val 16667"/>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list-&gt;link;</a:t>
              </a:r>
            </a:p>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sz="2000" dirty="0">
                  <a:latin typeface="华文中宋" panose="02010600040101010101" pitchFamily="2" charset="-122"/>
                  <a:ea typeface="华文中宋" panose="02010600040101010101" pitchFamily="2" charset="-122"/>
                </a:rPr>
                <a:t>list-&gt;link-&gt;info;</a:t>
              </a:r>
            </a:p>
          </p:txBody>
        </p:sp>
        <p:sp>
          <p:nvSpPr>
            <p:cNvPr id="48" name="圆角矩形标注 47"/>
            <p:cNvSpPr/>
            <p:nvPr/>
          </p:nvSpPr>
          <p:spPr bwMode="auto">
            <a:xfrm>
              <a:off x="5561103" y="3530789"/>
              <a:ext cx="2978213" cy="854832"/>
            </a:xfrm>
            <a:prstGeom prst="wedgeRoundRectCallout">
              <a:avLst>
                <a:gd name="adj1" fmla="val -76538"/>
                <a:gd name="adj2" fmla="val 147317"/>
                <a:gd name="adj3" fmla="val 16667"/>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list-</a:t>
              </a:r>
              <a:r>
                <a:rPr lang="en-US" altLang="zh-CN" sz="2000" dirty="0">
                  <a:latin typeface="华文中宋" panose="02010600040101010101" pitchFamily="2" charset="-122"/>
                  <a:ea typeface="华文中宋" panose="02010600040101010101" pitchFamily="2" charset="-122"/>
                </a:rPr>
                <a:t>&gt;link-&gt;link;</a:t>
              </a:r>
              <a:endPar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a:p>
              <a:pPr eaLnBrk="1" hangingPunct="1"/>
              <a:r>
                <a:rPr lang="en-US" altLang="zh-CN" sz="2000" dirty="0">
                  <a:latin typeface="华文中宋" panose="02010600040101010101" pitchFamily="2" charset="-122"/>
                  <a:ea typeface="华文中宋" panose="02010600040101010101" pitchFamily="2" charset="-122"/>
                </a:rPr>
                <a:t>list-&gt;link-&gt;link-&gt;info;</a:t>
              </a:r>
            </a:p>
          </p:txBody>
        </p:sp>
      </p:grpSp>
    </p:spTree>
    <p:extLst>
      <p:ext uri="{BB962C8B-B14F-4D97-AF65-F5344CB8AC3E}">
        <p14:creationId xmlns:p14="http://schemas.microsoft.com/office/powerpoint/2010/main" val="2486407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链接表</a:t>
            </a:r>
          </a:p>
        </p:txBody>
      </p:sp>
      <p:sp>
        <p:nvSpPr>
          <p:cNvPr id="3" name="内容占位符 2"/>
          <p:cNvSpPr>
            <a:spLocks noGrp="1"/>
          </p:cNvSpPr>
          <p:nvPr>
            <p:ph idx="1"/>
          </p:nvPr>
        </p:nvSpPr>
        <p:spPr>
          <a:xfrm>
            <a:off x="612775" y="1341439"/>
            <a:ext cx="8153400" cy="471934"/>
          </a:xfrm>
        </p:spPr>
        <p:txBody>
          <a:bodyPr/>
          <a:lstStyle/>
          <a:p>
            <a:r>
              <a:rPr lang="zh-CN" altLang="en-US" dirty="0"/>
              <a:t>空的单链表</a:t>
            </a:r>
          </a:p>
        </p:txBody>
      </p:sp>
      <p:sp>
        <p:nvSpPr>
          <p:cNvPr id="4" name="矩形 3"/>
          <p:cNvSpPr/>
          <p:nvPr/>
        </p:nvSpPr>
        <p:spPr bwMode="auto">
          <a:xfrm>
            <a:off x="643256" y="3443375"/>
            <a:ext cx="418089"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2874059" y="346025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13</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3503993" y="346025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 name="椭圆 6"/>
          <p:cNvSpPr/>
          <p:nvPr/>
        </p:nvSpPr>
        <p:spPr bwMode="auto">
          <a:xfrm>
            <a:off x="3725218" y="3615107"/>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8" name="直接箭头连接符 7"/>
          <p:cNvCxnSpPr/>
          <p:nvPr/>
        </p:nvCxnSpPr>
        <p:spPr bwMode="auto">
          <a:xfrm>
            <a:off x="3813374" y="3733096"/>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 name="矩形 8"/>
          <p:cNvSpPr/>
          <p:nvPr/>
        </p:nvSpPr>
        <p:spPr bwMode="auto">
          <a:xfrm>
            <a:off x="4491301" y="3443376"/>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12</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10" name="矩形 9"/>
          <p:cNvSpPr/>
          <p:nvPr/>
        </p:nvSpPr>
        <p:spPr bwMode="auto">
          <a:xfrm>
            <a:off x="5121235" y="344337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1" name="椭圆 10"/>
          <p:cNvSpPr/>
          <p:nvPr/>
        </p:nvSpPr>
        <p:spPr bwMode="auto">
          <a:xfrm>
            <a:off x="5342460" y="3598232"/>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2" name="直接箭头连接符 11"/>
          <p:cNvCxnSpPr/>
          <p:nvPr/>
        </p:nvCxnSpPr>
        <p:spPr bwMode="auto">
          <a:xfrm>
            <a:off x="5430616" y="3716221"/>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 name="矩形 12"/>
          <p:cNvSpPr/>
          <p:nvPr/>
        </p:nvSpPr>
        <p:spPr bwMode="auto">
          <a:xfrm>
            <a:off x="6108543" y="346097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9</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14" name="矩形 13"/>
          <p:cNvSpPr/>
          <p:nvPr/>
        </p:nvSpPr>
        <p:spPr bwMode="auto">
          <a:xfrm>
            <a:off x="6738477" y="346097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5" name="椭圆 14"/>
          <p:cNvSpPr/>
          <p:nvPr/>
        </p:nvSpPr>
        <p:spPr bwMode="auto">
          <a:xfrm>
            <a:off x="6959702" y="3615827"/>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6" name="直接箭头连接符 15"/>
          <p:cNvCxnSpPr/>
          <p:nvPr/>
        </p:nvCxnSpPr>
        <p:spPr bwMode="auto">
          <a:xfrm>
            <a:off x="7100932" y="3740789"/>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矩形 20"/>
          <p:cNvSpPr/>
          <p:nvPr/>
        </p:nvSpPr>
        <p:spPr bwMode="auto">
          <a:xfrm>
            <a:off x="7813458" y="347451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23</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22" name="矩形 21"/>
          <p:cNvSpPr/>
          <p:nvPr/>
        </p:nvSpPr>
        <p:spPr bwMode="auto">
          <a:xfrm>
            <a:off x="8443392" y="347451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23" name="椭圆 22"/>
          <p:cNvSpPr/>
          <p:nvPr/>
        </p:nvSpPr>
        <p:spPr bwMode="auto">
          <a:xfrm>
            <a:off x="746864" y="3601979"/>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24" name="直接箭头连接符 23"/>
          <p:cNvCxnSpPr>
            <a:endCxn id="26" idx="1"/>
          </p:cNvCxnSpPr>
          <p:nvPr/>
        </p:nvCxnSpPr>
        <p:spPr bwMode="auto">
          <a:xfrm>
            <a:off x="958109" y="3689422"/>
            <a:ext cx="474906" cy="2407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文本框 24"/>
          <p:cNvSpPr txBox="1"/>
          <p:nvPr/>
        </p:nvSpPr>
        <p:spPr>
          <a:xfrm>
            <a:off x="58065" y="3513780"/>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27" name="矩形 26"/>
          <p:cNvSpPr/>
          <p:nvPr/>
        </p:nvSpPr>
        <p:spPr bwMode="auto">
          <a:xfrm>
            <a:off x="4151926" y="1374609"/>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28" name="文本框 27"/>
          <p:cNvSpPr txBox="1"/>
          <p:nvPr/>
        </p:nvSpPr>
        <p:spPr>
          <a:xfrm>
            <a:off x="3503992" y="1374609"/>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29" name="内容占位符 2"/>
          <p:cNvSpPr txBox="1">
            <a:spLocks/>
          </p:cNvSpPr>
          <p:nvPr/>
        </p:nvSpPr>
        <p:spPr bwMode="auto">
          <a:xfrm>
            <a:off x="523495" y="4847938"/>
            <a:ext cx="8428775" cy="91580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400" dirty="0">
                <a:solidFill>
                  <a:srgbClr val="C00000"/>
                </a:solidFill>
              </a:rPr>
              <a:t>问题：在一个空的单链表中插入一个新的元素和一个非空的单链表中插入一个新的元素有何区别？</a:t>
            </a:r>
          </a:p>
        </p:txBody>
      </p:sp>
      <p:sp>
        <p:nvSpPr>
          <p:cNvPr id="26" name="矩形 25"/>
          <p:cNvSpPr/>
          <p:nvPr/>
        </p:nvSpPr>
        <p:spPr bwMode="auto">
          <a:xfrm>
            <a:off x="1433015" y="3462771"/>
            <a:ext cx="430110"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0" name="矩形 29"/>
          <p:cNvSpPr/>
          <p:nvPr/>
        </p:nvSpPr>
        <p:spPr bwMode="auto">
          <a:xfrm>
            <a:off x="1863126" y="346277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1" name="椭圆 30"/>
          <p:cNvSpPr/>
          <p:nvPr/>
        </p:nvSpPr>
        <p:spPr bwMode="auto">
          <a:xfrm>
            <a:off x="2084351" y="3617627"/>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32" name="直接箭头连接符 31"/>
          <p:cNvCxnSpPr/>
          <p:nvPr/>
        </p:nvCxnSpPr>
        <p:spPr bwMode="auto">
          <a:xfrm flipV="1">
            <a:off x="2290828" y="3683678"/>
            <a:ext cx="583231" cy="5247"/>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73253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9" grpId="0" animBg="1"/>
      <p:bldP spid="10" grpId="0" animBg="1"/>
      <p:bldP spid="11" grpId="0" animBg="1"/>
      <p:bldP spid="13" grpId="0" animBg="1"/>
      <p:bldP spid="14" grpId="0" animBg="1"/>
      <p:bldP spid="15" grpId="0" animBg="1"/>
      <p:bldP spid="21" grpId="0" animBg="1"/>
      <p:bldP spid="22" grpId="0" animBg="1"/>
      <p:bldP spid="23" grpId="0" animBg="1"/>
      <p:bldP spid="25" grpId="0"/>
      <p:bldP spid="29" grpId="0"/>
      <p:bldP spid="26" grpId="0" animBg="1"/>
      <p:bldP spid="30" grpId="0" animBg="1"/>
      <p:bldP spid="3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8"/>
            <a:ext cx="8153400" cy="1195285"/>
          </a:xfrm>
        </p:spPr>
        <p:txBody>
          <a:bodyPr/>
          <a:lstStyle/>
          <a:p>
            <a:r>
              <a:rPr lang="zh-CN" altLang="en-US" dirty="0"/>
              <a:t>带头结点的单链表</a:t>
            </a:r>
            <a:endParaRPr lang="en-US" altLang="zh-CN" dirty="0"/>
          </a:p>
          <a:p>
            <a:pPr lvl="1"/>
            <a:r>
              <a:rPr lang="zh-CN" altLang="en-US" dirty="0"/>
              <a:t>为什么要引入头结点？（以空间换时间？）</a:t>
            </a:r>
          </a:p>
        </p:txBody>
      </p:sp>
      <p:sp>
        <p:nvSpPr>
          <p:cNvPr id="4" name="矩形 3"/>
          <p:cNvSpPr/>
          <p:nvPr/>
        </p:nvSpPr>
        <p:spPr bwMode="auto">
          <a:xfrm>
            <a:off x="1161816" y="346025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2164363" y="3460251"/>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2794297" y="346025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3015522" y="3615107"/>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9" name="直接箭头连接符 8"/>
          <p:cNvCxnSpPr/>
          <p:nvPr/>
        </p:nvCxnSpPr>
        <p:spPr bwMode="auto">
          <a:xfrm>
            <a:off x="3103678" y="3733096"/>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矩形 9"/>
          <p:cNvSpPr/>
          <p:nvPr/>
        </p:nvSpPr>
        <p:spPr bwMode="auto">
          <a:xfrm>
            <a:off x="3781605" y="3443376"/>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X</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4411539" y="344337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椭圆 11"/>
          <p:cNvSpPr/>
          <p:nvPr/>
        </p:nvSpPr>
        <p:spPr bwMode="auto">
          <a:xfrm>
            <a:off x="4632764" y="3598232"/>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3" name="直接箭头连接符 12"/>
          <p:cNvCxnSpPr/>
          <p:nvPr/>
        </p:nvCxnSpPr>
        <p:spPr bwMode="auto">
          <a:xfrm>
            <a:off x="4720920" y="3716221"/>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13"/>
          <p:cNvSpPr/>
          <p:nvPr/>
        </p:nvSpPr>
        <p:spPr bwMode="auto">
          <a:xfrm>
            <a:off x="5398847" y="346097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Y</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6028781" y="346097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椭圆 15"/>
          <p:cNvSpPr/>
          <p:nvPr/>
        </p:nvSpPr>
        <p:spPr bwMode="auto">
          <a:xfrm>
            <a:off x="6250006" y="3615827"/>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7" name="直接箭头连接符 16"/>
          <p:cNvCxnSpPr/>
          <p:nvPr/>
        </p:nvCxnSpPr>
        <p:spPr bwMode="auto">
          <a:xfrm>
            <a:off x="6391236" y="3740789"/>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矩形 17"/>
          <p:cNvSpPr/>
          <p:nvPr/>
        </p:nvSpPr>
        <p:spPr bwMode="auto">
          <a:xfrm>
            <a:off x="7103762" y="347451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Z</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9" name="矩形 18"/>
          <p:cNvSpPr/>
          <p:nvPr/>
        </p:nvSpPr>
        <p:spPr bwMode="auto">
          <a:xfrm>
            <a:off x="7733696" y="347451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20" name="椭圆 19"/>
          <p:cNvSpPr/>
          <p:nvPr/>
        </p:nvSpPr>
        <p:spPr bwMode="auto">
          <a:xfrm>
            <a:off x="1333664" y="3618855"/>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21" name="直接箭头连接符 20"/>
          <p:cNvCxnSpPr/>
          <p:nvPr/>
        </p:nvCxnSpPr>
        <p:spPr bwMode="auto">
          <a:xfrm>
            <a:off x="1476669" y="3733594"/>
            <a:ext cx="687694"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文本框 21"/>
          <p:cNvSpPr txBox="1"/>
          <p:nvPr/>
        </p:nvSpPr>
        <p:spPr>
          <a:xfrm>
            <a:off x="523496" y="3490360"/>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23" name="矩形 22"/>
          <p:cNvSpPr/>
          <p:nvPr/>
        </p:nvSpPr>
        <p:spPr bwMode="auto">
          <a:xfrm>
            <a:off x="1087737" y="503270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4" name="矩形 23"/>
          <p:cNvSpPr/>
          <p:nvPr/>
        </p:nvSpPr>
        <p:spPr bwMode="auto">
          <a:xfrm>
            <a:off x="2090284" y="5032705"/>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7" name="椭圆 26"/>
          <p:cNvSpPr/>
          <p:nvPr/>
        </p:nvSpPr>
        <p:spPr bwMode="auto">
          <a:xfrm>
            <a:off x="1259585" y="5191309"/>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28" name="直接箭头连接符 27"/>
          <p:cNvCxnSpPr/>
          <p:nvPr/>
        </p:nvCxnSpPr>
        <p:spPr bwMode="auto">
          <a:xfrm>
            <a:off x="1402590" y="5306048"/>
            <a:ext cx="687694"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文本框 28"/>
          <p:cNvSpPr txBox="1"/>
          <p:nvPr/>
        </p:nvSpPr>
        <p:spPr>
          <a:xfrm>
            <a:off x="449417" y="5062814"/>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30" name="矩形 29"/>
          <p:cNvSpPr/>
          <p:nvPr/>
        </p:nvSpPr>
        <p:spPr bwMode="auto">
          <a:xfrm>
            <a:off x="2720551" y="5032207"/>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638547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9"/>
            <a:ext cx="8153400" cy="575852"/>
          </a:xfrm>
        </p:spPr>
        <p:txBody>
          <a:bodyPr/>
          <a:lstStyle/>
          <a:p>
            <a:r>
              <a:rPr lang="zh-CN" altLang="en-US" dirty="0"/>
              <a:t>创建单链表</a:t>
            </a:r>
          </a:p>
        </p:txBody>
      </p:sp>
      <p:sp>
        <p:nvSpPr>
          <p:cNvPr id="3" name="矩形 2"/>
          <p:cNvSpPr/>
          <p:nvPr/>
        </p:nvSpPr>
        <p:spPr>
          <a:xfrm>
            <a:off x="1277476" y="2032030"/>
            <a:ext cx="7276588" cy="3093154"/>
          </a:xfrm>
          <a:prstGeom prst="rect">
            <a:avLst/>
          </a:prstGeom>
          <a:solidFill>
            <a:schemeClr val="bg1">
              <a:lumMod val="90000"/>
            </a:schemeClr>
          </a:solidFill>
        </p:spPr>
        <p:txBody>
          <a:bodyPr wrap="square">
            <a:spAutoFit/>
          </a:bodyPr>
          <a:lstStyle/>
          <a:p>
            <a:pPr>
              <a:lnSpc>
                <a:spcPts val="2600"/>
              </a:lnSpc>
            </a:pPr>
            <a:r>
              <a:rPr lang="en-US" altLang="zh-CN" sz="2000" dirty="0" err="1">
                <a:latin typeface="华文中宋" panose="02010600040101010101" pitchFamily="2" charset="-122"/>
                <a:ea typeface="华文中宋" panose="02010600040101010101" pitchFamily="2" charset="-122"/>
              </a:rPr>
              <a:t>LinkList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createNullList_link</a:t>
            </a:r>
            <a:r>
              <a:rPr lang="en-US" altLang="zh-CN" sz="2000" dirty="0">
                <a:latin typeface="华文中宋" panose="02010600040101010101" pitchFamily="2" charset="-122"/>
                <a:ea typeface="华文中宋" panose="02010600040101010101" pitchFamily="2" charset="-122"/>
              </a:rPr>
              <a:t>(void) {</a:t>
            </a:r>
          </a:p>
          <a:p>
            <a:pPr>
              <a:lnSpc>
                <a:spcPts val="26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LinkList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llist</a:t>
            </a:r>
            <a:r>
              <a:rPr lang="en-US" altLang="zh-CN" sz="2000" dirty="0">
                <a:latin typeface="华文中宋" panose="02010600040101010101" pitchFamily="2" charset="-122"/>
                <a:ea typeface="华文中宋" panose="02010600040101010101" pitchFamily="2" charset="-122"/>
              </a:rPr>
              <a:t>;</a:t>
            </a:r>
          </a:p>
          <a:p>
            <a:pPr>
              <a:lnSpc>
                <a:spcPts val="26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llist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LinkList</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malloc</a:t>
            </a:r>
            <a:r>
              <a:rPr lang="en-US" altLang="zh-CN" sz="2000" dirty="0">
                <a:latin typeface="华文中宋" panose="02010600040101010101" pitchFamily="2" charset="-122"/>
                <a:ea typeface="华文中宋" panose="02010600040101010101" pitchFamily="2" charset="-122"/>
              </a:rPr>
              <a:t> ( </a:t>
            </a:r>
            <a:r>
              <a:rPr lang="en-US" altLang="zh-CN" sz="2000" dirty="0" err="1">
                <a:latin typeface="华文中宋" panose="02010600040101010101" pitchFamily="2" charset="-122"/>
                <a:ea typeface="华文中宋" panose="02010600040101010101" pitchFamily="2" charset="-122"/>
              </a:rPr>
              <a:t>sizeof</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struct</a:t>
            </a:r>
            <a:r>
              <a:rPr lang="en-US" altLang="zh-CN" sz="2000" dirty="0">
                <a:latin typeface="华文中宋" panose="02010600040101010101" pitchFamily="2" charset="-122"/>
                <a:ea typeface="华文中宋" panose="02010600040101010101" pitchFamily="2" charset="-122"/>
              </a:rPr>
              <a:t> Node) );</a:t>
            </a:r>
          </a:p>
          <a:p>
            <a:pPr>
              <a:lnSpc>
                <a:spcPts val="2600"/>
              </a:lnSpc>
            </a:pPr>
            <a:r>
              <a:rPr lang="en-US" altLang="zh-CN" sz="2000" dirty="0">
                <a:latin typeface="华文中宋" panose="02010600040101010101" pitchFamily="2" charset="-122"/>
                <a:ea typeface="华文中宋" panose="02010600040101010101" pitchFamily="2" charset="-122"/>
              </a:rPr>
              <a:t>   if (</a:t>
            </a:r>
            <a:r>
              <a:rPr lang="en-US" altLang="zh-CN" sz="2000" dirty="0" err="1">
                <a:latin typeface="华文中宋" panose="02010600040101010101" pitchFamily="2" charset="-122"/>
                <a:ea typeface="华文中宋" panose="02010600040101010101" pitchFamily="2" charset="-122"/>
              </a:rPr>
              <a:t>llist</a:t>
            </a:r>
            <a:r>
              <a:rPr lang="en-US" altLang="zh-CN" sz="2000" dirty="0">
                <a:latin typeface="华文中宋" panose="02010600040101010101" pitchFamily="2" charset="-122"/>
                <a:ea typeface="华文中宋" panose="02010600040101010101" pitchFamily="2" charset="-122"/>
              </a:rPr>
              <a:t>!=NULL) </a:t>
            </a:r>
          </a:p>
          <a:p>
            <a:pPr>
              <a:lnSpc>
                <a:spcPts val="26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llist</a:t>
            </a:r>
            <a:r>
              <a:rPr lang="en-US" altLang="zh-CN" sz="2000" dirty="0">
                <a:latin typeface="华文中宋" panose="02010600040101010101" pitchFamily="2" charset="-122"/>
                <a:ea typeface="华文中宋" panose="02010600040101010101" pitchFamily="2" charset="-122"/>
              </a:rPr>
              <a:t>-&gt;link=NULL;</a:t>
            </a:r>
          </a:p>
          <a:p>
            <a:pPr>
              <a:lnSpc>
                <a:spcPts val="2600"/>
              </a:lnSpc>
            </a:pPr>
            <a:r>
              <a:rPr lang="en-US" altLang="zh-CN" sz="2000" dirty="0">
                <a:latin typeface="华文中宋" panose="02010600040101010101" pitchFamily="2" charset="-122"/>
                <a:ea typeface="华文中宋" panose="02010600040101010101" pitchFamily="2" charset="-122"/>
              </a:rPr>
              <a:t>   else </a:t>
            </a:r>
          </a:p>
          <a:p>
            <a:pPr>
              <a:lnSpc>
                <a:spcPts val="2600"/>
              </a:lnSpc>
            </a:pP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printf</a:t>
            </a:r>
            <a:r>
              <a:rPr lang="en-US" altLang="zh-CN" sz="2000" dirty="0">
                <a:latin typeface="华文中宋" panose="02010600040101010101" pitchFamily="2" charset="-122"/>
                <a:ea typeface="华文中宋" panose="02010600040101010101" pitchFamily="2" charset="-122"/>
              </a:rPr>
              <a:t>(“Out of space!\n”); </a:t>
            </a:r>
          </a:p>
          <a:p>
            <a:pPr>
              <a:lnSpc>
                <a:spcPts val="2600"/>
              </a:lnSpc>
            </a:pPr>
            <a:r>
              <a:rPr lang="en-US" altLang="zh-CN" sz="2000" dirty="0">
                <a:latin typeface="华文中宋" panose="02010600040101010101" pitchFamily="2" charset="-122"/>
                <a:ea typeface="华文中宋" panose="02010600040101010101" pitchFamily="2" charset="-122"/>
              </a:rPr>
              <a:t>   return </a:t>
            </a:r>
            <a:r>
              <a:rPr lang="en-US" altLang="zh-CN" sz="2000" dirty="0" err="1">
                <a:latin typeface="华文中宋" panose="02010600040101010101" pitchFamily="2" charset="-122"/>
                <a:ea typeface="华文中宋" panose="02010600040101010101" pitchFamily="2" charset="-122"/>
              </a:rPr>
              <a:t>llist</a:t>
            </a:r>
            <a:r>
              <a:rPr lang="en-US" altLang="zh-CN" sz="2000" dirty="0">
                <a:latin typeface="华文中宋" panose="02010600040101010101" pitchFamily="2" charset="-122"/>
                <a:ea typeface="华文中宋" panose="02010600040101010101" pitchFamily="2" charset="-122"/>
              </a:rPr>
              <a:t>;</a:t>
            </a:r>
          </a:p>
          <a:p>
            <a:pPr>
              <a:lnSpc>
                <a:spcPts val="2600"/>
              </a:lnSpc>
            </a:pPr>
            <a:r>
              <a:rPr lang="en-US" altLang="zh-CN" sz="2000" dirty="0">
                <a:latin typeface="华文中宋" panose="02010600040101010101" pitchFamily="2" charset="-122"/>
                <a:ea typeface="华文中宋" panose="02010600040101010101" pitchFamily="2" charset="-122"/>
              </a:rPr>
              <a:t>}</a:t>
            </a:r>
          </a:p>
        </p:txBody>
      </p:sp>
      <p:sp>
        <p:nvSpPr>
          <p:cNvPr id="5" name="矩形 4"/>
          <p:cNvSpPr/>
          <p:nvPr/>
        </p:nvSpPr>
        <p:spPr bwMode="auto">
          <a:xfrm>
            <a:off x="5880963" y="5524479"/>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6883510" y="5524479"/>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6052811" y="5683083"/>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9" name="直接箭头连接符 8"/>
          <p:cNvCxnSpPr/>
          <p:nvPr/>
        </p:nvCxnSpPr>
        <p:spPr bwMode="auto">
          <a:xfrm>
            <a:off x="6195816" y="5797822"/>
            <a:ext cx="687694"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文本框 9"/>
          <p:cNvSpPr txBox="1"/>
          <p:nvPr/>
        </p:nvSpPr>
        <p:spPr>
          <a:xfrm>
            <a:off x="5242643" y="5554588"/>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11" name="矩形 10"/>
          <p:cNvSpPr/>
          <p:nvPr/>
        </p:nvSpPr>
        <p:spPr bwMode="auto">
          <a:xfrm>
            <a:off x="7513777" y="552398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5689431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8"/>
            <a:ext cx="8153400" cy="620097"/>
          </a:xfrm>
        </p:spPr>
        <p:txBody>
          <a:bodyPr/>
          <a:lstStyle/>
          <a:p>
            <a:r>
              <a:rPr lang="zh-CN" altLang="en-US"/>
              <a:t>判断单链表是否为空</a:t>
            </a:r>
            <a:endParaRPr lang="zh-CN" altLang="en-US" dirty="0"/>
          </a:p>
        </p:txBody>
      </p:sp>
      <p:sp>
        <p:nvSpPr>
          <p:cNvPr id="3" name="矩形 2"/>
          <p:cNvSpPr/>
          <p:nvPr/>
        </p:nvSpPr>
        <p:spPr>
          <a:xfrm>
            <a:off x="1882730" y="2361585"/>
            <a:ext cx="4572000" cy="1631216"/>
          </a:xfrm>
          <a:prstGeom prst="rect">
            <a:avLst/>
          </a:prstGeom>
          <a:solidFill>
            <a:schemeClr val="tx1">
              <a:lumMod val="20000"/>
              <a:lumOff val="80000"/>
            </a:schemeClr>
          </a:solidFill>
        </p:spPr>
        <p:txBody>
          <a:bodyPr>
            <a:spAutoFit/>
          </a:bodyPr>
          <a:lstStyle/>
          <a:p>
            <a:endParaRPr lang="zh-CN" altLang="en-US" sz="2000" dirty="0">
              <a:solidFill>
                <a:srgbClr val="000000"/>
              </a:solidFill>
              <a:latin typeface="华文中宋" panose="02010600040101010101" pitchFamily="2" charset="-122"/>
              <a:ea typeface="华文中宋" panose="02010600040101010101" pitchFamily="2" charset="-122"/>
            </a:endParaRPr>
          </a:p>
          <a:p>
            <a:pPr marR="66210"/>
            <a:r>
              <a:rPr lang="en-US" altLang="zh-CN" sz="2000" dirty="0" err="1">
                <a:latin typeface="华文中宋" panose="02010600040101010101" pitchFamily="2" charset="-122"/>
                <a:ea typeface="华文中宋" panose="02010600040101010101" pitchFamily="2" charset="-122"/>
              </a:rPr>
              <a:t>int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isNullList_link</a:t>
            </a:r>
            <a:r>
              <a:rPr lang="en-US" altLang="zh-CN" sz="2000" dirty="0">
                <a:latin typeface="华文中宋" panose="02010600040101010101" pitchFamily="2" charset="-122"/>
                <a:ea typeface="华文中宋" panose="02010600040101010101" pitchFamily="2" charset="-122"/>
              </a:rPr>
              <a:t>(</a:t>
            </a:r>
            <a:r>
              <a:rPr lang="en-US" altLang="zh-CN" sz="2000" dirty="0" err="1">
                <a:latin typeface="华文中宋" panose="02010600040101010101" pitchFamily="2" charset="-122"/>
                <a:ea typeface="华文中宋" panose="02010600040101010101" pitchFamily="2" charset="-122"/>
              </a:rPr>
              <a:t>LinkList</a:t>
            </a:r>
            <a:r>
              <a:rPr lang="en-US" altLang="zh-CN" sz="2000" dirty="0">
                <a:latin typeface="华文中宋" panose="02010600040101010101" pitchFamily="2" charset="-122"/>
                <a:ea typeface="华文中宋" panose="02010600040101010101" pitchFamily="2" charset="-122"/>
              </a:rPr>
              <a:t> </a:t>
            </a:r>
            <a:r>
              <a:rPr lang="en-US" altLang="zh-CN" sz="2000" dirty="0" err="1">
                <a:latin typeface="华文中宋" panose="02010600040101010101" pitchFamily="2" charset="-122"/>
                <a:ea typeface="华文中宋" panose="02010600040101010101" pitchFamily="2" charset="-122"/>
              </a:rPr>
              <a:t>llist</a:t>
            </a:r>
            <a:r>
              <a:rPr lang="en-US" altLang="zh-CN" sz="2000" dirty="0">
                <a:latin typeface="华文中宋" panose="02010600040101010101" pitchFamily="2" charset="-122"/>
                <a:ea typeface="华文中宋" panose="02010600040101010101" pitchFamily="2" charset="-122"/>
              </a:rPr>
              <a:t>)</a:t>
            </a:r>
          </a:p>
          <a:p>
            <a:pPr marR="66210"/>
            <a:r>
              <a:rPr lang="en-US" altLang="zh-CN" sz="2000" dirty="0">
                <a:solidFill>
                  <a:srgbClr val="000000"/>
                </a:solidFill>
                <a:latin typeface="华文中宋" panose="02010600040101010101" pitchFamily="2" charset="-122"/>
                <a:ea typeface="华文中宋" panose="02010600040101010101" pitchFamily="2" charset="-122"/>
              </a:rPr>
              <a:t>{</a:t>
            </a:r>
          </a:p>
          <a:p>
            <a:pPr marR="75560"/>
            <a:r>
              <a:rPr lang="en-US" altLang="zh-CN" sz="2000" dirty="0">
                <a:solidFill>
                  <a:srgbClr val="000000"/>
                </a:solidFill>
                <a:latin typeface="华文中宋" panose="02010600040101010101" pitchFamily="2" charset="-122"/>
                <a:ea typeface="华文中宋" panose="02010600040101010101" pitchFamily="2" charset="-122"/>
              </a:rPr>
              <a:t>   return (</a:t>
            </a:r>
            <a:r>
              <a:rPr lang="en-US" altLang="zh-CN" sz="2000" dirty="0" err="1">
                <a:solidFill>
                  <a:srgbClr val="000000"/>
                </a:solidFill>
                <a:latin typeface="华文中宋" panose="02010600040101010101" pitchFamily="2" charset="-122"/>
                <a:ea typeface="华文中宋" panose="02010600040101010101" pitchFamily="2" charset="-122"/>
              </a:rPr>
              <a:t>llist</a:t>
            </a:r>
            <a:r>
              <a:rPr lang="en-US" altLang="zh-CN" sz="2000" dirty="0">
                <a:solidFill>
                  <a:srgbClr val="000000"/>
                </a:solidFill>
                <a:latin typeface="华文中宋" panose="02010600040101010101" pitchFamily="2" charset="-122"/>
                <a:ea typeface="华文中宋" panose="02010600040101010101" pitchFamily="2" charset="-122"/>
              </a:rPr>
              <a:t>-&gt;link==NULL);</a:t>
            </a:r>
          </a:p>
          <a:p>
            <a:pPr marR="122830"/>
            <a:r>
              <a:rPr lang="en-US" altLang="zh-CN" sz="2000" dirty="0">
                <a:solidFill>
                  <a:srgbClr val="000000"/>
                </a:solidFill>
                <a:latin typeface="华文中宋" panose="02010600040101010101" pitchFamily="2" charset="-122"/>
                <a:ea typeface="华文中宋" panose="02010600040101010101" pitchFamily="2" charset="-122"/>
              </a:rPr>
              <a:t>}</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9101874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8"/>
            <a:ext cx="8153400" cy="841323"/>
          </a:xfrm>
        </p:spPr>
        <p:txBody>
          <a:bodyPr/>
          <a:lstStyle/>
          <a:p>
            <a:r>
              <a:rPr lang="zh-CN" altLang="en-US" dirty="0"/>
              <a:t>在单链表中查询给定元素的存储位置</a:t>
            </a:r>
          </a:p>
        </p:txBody>
      </p:sp>
      <p:sp>
        <p:nvSpPr>
          <p:cNvPr id="4" name="矩形 3"/>
          <p:cNvSpPr/>
          <p:nvPr/>
        </p:nvSpPr>
        <p:spPr>
          <a:xfrm>
            <a:off x="932836" y="1943044"/>
            <a:ext cx="7506928" cy="4288995"/>
          </a:xfrm>
          <a:prstGeom prst="rect">
            <a:avLst/>
          </a:prstGeom>
          <a:solidFill>
            <a:schemeClr val="tx1">
              <a:lumMod val="20000"/>
              <a:lumOff val="80000"/>
            </a:schemeClr>
          </a:solidFill>
        </p:spPr>
        <p:txBody>
          <a:bodyPr wrap="square">
            <a:spAutoFit/>
          </a:bodyPr>
          <a:lstStyle/>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a:t>
            </a:r>
            <a:r>
              <a:rPr lang="zh-CN" altLang="en-US" sz="2000" dirty="0">
                <a:solidFill>
                  <a:srgbClr val="000000"/>
                </a:solidFill>
                <a:latin typeface="华文中宋" panose="02010600040101010101" pitchFamily="2" charset="-122"/>
                <a:ea typeface="华文中宋" panose="02010600040101010101" pitchFamily="2" charset="-122"/>
              </a:rPr>
              <a:t>在带头结点的单链表</a:t>
            </a:r>
            <a:r>
              <a:rPr lang="en-US" altLang="zh-CN" sz="2000" dirty="0" err="1">
                <a:solidFill>
                  <a:srgbClr val="000000"/>
                </a:solidFill>
                <a:latin typeface="华文中宋" panose="02010600040101010101" pitchFamily="2" charset="-122"/>
                <a:ea typeface="华文中宋" panose="02010600040101010101" pitchFamily="2" charset="-122"/>
              </a:rPr>
              <a:t>llist</a:t>
            </a:r>
            <a:r>
              <a:rPr lang="zh-CN" altLang="en-US" sz="2000" dirty="0">
                <a:solidFill>
                  <a:srgbClr val="000000"/>
                </a:solidFill>
                <a:latin typeface="华文中宋" panose="02010600040101010101" pitchFamily="2" charset="-122"/>
                <a:ea typeface="华文中宋" panose="02010600040101010101" pitchFamily="2" charset="-122"/>
              </a:rPr>
              <a:t>中找第一个值为</a:t>
            </a:r>
            <a:r>
              <a:rPr lang="en-US" altLang="zh-CN" sz="2000" dirty="0">
                <a:solidFill>
                  <a:srgbClr val="000000"/>
                </a:solidFill>
                <a:latin typeface="华文中宋" panose="02010600040101010101" pitchFamily="2" charset="-122"/>
                <a:ea typeface="华文中宋" panose="02010600040101010101" pitchFamily="2" charset="-122"/>
              </a:rPr>
              <a:t>x</a:t>
            </a:r>
            <a:r>
              <a:rPr lang="zh-CN" altLang="en-US" sz="2000" dirty="0">
                <a:solidFill>
                  <a:srgbClr val="000000"/>
                </a:solidFill>
                <a:latin typeface="华文中宋" panose="02010600040101010101" pitchFamily="2" charset="-122"/>
                <a:ea typeface="华文中宋" panose="02010600040101010101" pitchFamily="2" charset="-122"/>
              </a:rPr>
              <a:t>的结点存储位置*</a:t>
            </a: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3000"/>
              </a:lnSpc>
            </a:pPr>
            <a:r>
              <a:rPr lang="en-US" altLang="zh-CN" sz="2000" dirty="0" err="1">
                <a:solidFill>
                  <a:srgbClr val="000000"/>
                </a:solidFill>
                <a:latin typeface="华文中宋" panose="02010600040101010101" pitchFamily="2" charset="-122"/>
                <a:ea typeface="华文中宋" panose="02010600040101010101" pitchFamily="2" charset="-122"/>
              </a:rPr>
              <a:t>PNode</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locate_link</a:t>
            </a:r>
            <a:r>
              <a:rPr lang="en-US" altLang="zh-CN" sz="2000" dirty="0">
                <a:solidFill>
                  <a:srgbClr val="000000"/>
                </a:solidFill>
                <a:latin typeface="华文中宋" panose="02010600040101010101" pitchFamily="2" charset="-122"/>
                <a:ea typeface="华文中宋" panose="02010600040101010101" pitchFamily="2" charset="-122"/>
              </a:rPr>
              <a:t>(</a:t>
            </a:r>
            <a:r>
              <a:rPr lang="en-US" altLang="zh-CN" sz="2000" dirty="0" err="1">
                <a:solidFill>
                  <a:srgbClr val="000000"/>
                </a:solidFill>
                <a:latin typeface="华文中宋" panose="02010600040101010101" pitchFamily="2" charset="-122"/>
                <a:ea typeface="华文中宋" panose="02010600040101010101" pitchFamily="2" charset="-122"/>
              </a:rPr>
              <a:t>LinkList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llist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DataType</a:t>
            </a:r>
            <a:r>
              <a:rPr lang="en-US" altLang="zh-CN" sz="2000" dirty="0">
                <a:solidFill>
                  <a:srgbClr val="000000"/>
                </a:solidFill>
                <a:latin typeface="华文中宋" panose="02010600040101010101" pitchFamily="2" charset="-122"/>
                <a:ea typeface="华文中宋" panose="02010600040101010101" pitchFamily="2" charset="-122"/>
              </a:rPr>
              <a:t> x)</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PNode</a:t>
            </a:r>
            <a:r>
              <a:rPr lang="en-US" altLang="zh-CN" sz="2000" dirty="0">
                <a:solidFill>
                  <a:srgbClr val="000000"/>
                </a:solidFill>
                <a:latin typeface="华文中宋" panose="02010600040101010101" pitchFamily="2" charset="-122"/>
                <a:ea typeface="华文中宋" panose="02010600040101010101" pitchFamily="2" charset="-122"/>
              </a:rPr>
              <a:t> p;</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if( </a:t>
            </a:r>
            <a:r>
              <a:rPr lang="en-US" altLang="zh-CN" sz="2000" dirty="0" err="1">
                <a:solidFill>
                  <a:srgbClr val="000000"/>
                </a:solidFill>
                <a:latin typeface="华文中宋" panose="02010600040101010101" pitchFamily="2" charset="-122"/>
                <a:ea typeface="华文中宋" panose="02010600040101010101" pitchFamily="2" charset="-122"/>
              </a:rPr>
              <a:t>llist</a:t>
            </a:r>
            <a:r>
              <a:rPr lang="en-US" altLang="zh-CN" sz="2000" dirty="0">
                <a:solidFill>
                  <a:srgbClr val="000000"/>
                </a:solidFill>
                <a:latin typeface="华文中宋" panose="02010600040101010101" pitchFamily="2" charset="-122"/>
                <a:ea typeface="华文中宋" panose="02010600040101010101" pitchFamily="2" charset="-122"/>
              </a:rPr>
              <a:t>==NULL )</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return NULL; </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p=</a:t>
            </a:r>
            <a:r>
              <a:rPr lang="en-US" altLang="zh-CN" sz="2000" dirty="0" err="1">
                <a:solidFill>
                  <a:srgbClr val="000000"/>
                </a:solidFill>
                <a:latin typeface="华文中宋" panose="02010600040101010101" pitchFamily="2" charset="-122"/>
                <a:ea typeface="华文中宋" panose="02010600040101010101" pitchFamily="2" charset="-122"/>
              </a:rPr>
              <a:t>llist</a:t>
            </a:r>
            <a:r>
              <a:rPr lang="en-US" altLang="zh-CN" sz="2000" dirty="0">
                <a:solidFill>
                  <a:srgbClr val="000000"/>
                </a:solidFill>
                <a:latin typeface="华文中宋" panose="02010600040101010101" pitchFamily="2" charset="-122"/>
                <a:ea typeface="华文中宋" panose="02010600040101010101" pitchFamily="2" charset="-122"/>
              </a:rPr>
              <a:t>-&gt;link;</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while ( p!=NULL &amp;&amp; p-&gt;info!=x )</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p=p-&gt;link;</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return p;</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a:t>
            </a:r>
            <a:endParaRPr lang="zh-CN" altLang="en-US" sz="2000" dirty="0">
              <a:solidFill>
                <a:srgbClr val="000000"/>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921084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8"/>
            <a:ext cx="8153400" cy="693839"/>
          </a:xfrm>
        </p:spPr>
        <p:txBody>
          <a:bodyPr/>
          <a:lstStyle/>
          <a:p>
            <a:r>
              <a:rPr lang="zh-CN" altLang="en-US" dirty="0"/>
              <a:t>单链表的插入操作</a:t>
            </a:r>
          </a:p>
        </p:txBody>
      </p:sp>
      <p:sp>
        <p:nvSpPr>
          <p:cNvPr id="4" name="矩形 3"/>
          <p:cNvSpPr/>
          <p:nvPr/>
        </p:nvSpPr>
        <p:spPr bwMode="auto">
          <a:xfrm>
            <a:off x="614681" y="204154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589432" y="3010035"/>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1219366" y="301003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1440591" y="3164891"/>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9" name="直接箭头连接符 8"/>
          <p:cNvCxnSpPr>
            <a:stCxn id="8" idx="4"/>
            <a:endCxn id="11" idx="0"/>
          </p:cNvCxnSpPr>
          <p:nvPr/>
        </p:nvCxnSpPr>
        <p:spPr bwMode="auto">
          <a:xfrm flipH="1">
            <a:off x="1539469" y="3386116"/>
            <a:ext cx="4361" cy="85485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矩形 9"/>
          <p:cNvSpPr/>
          <p:nvPr/>
        </p:nvSpPr>
        <p:spPr bwMode="auto">
          <a:xfrm>
            <a:off x="614567" y="4240970"/>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X</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1244501" y="4240969"/>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椭圆 11"/>
          <p:cNvSpPr/>
          <p:nvPr/>
        </p:nvSpPr>
        <p:spPr bwMode="auto">
          <a:xfrm>
            <a:off x="1465726" y="4395826"/>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3" name="直接箭头连接符 12"/>
          <p:cNvCxnSpPr/>
          <p:nvPr/>
        </p:nvCxnSpPr>
        <p:spPr bwMode="auto">
          <a:xfrm>
            <a:off x="1553882" y="451381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13"/>
          <p:cNvSpPr/>
          <p:nvPr/>
        </p:nvSpPr>
        <p:spPr bwMode="auto">
          <a:xfrm>
            <a:off x="2231809" y="4258565"/>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Y</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2861743" y="425856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椭圆 15"/>
          <p:cNvSpPr/>
          <p:nvPr/>
        </p:nvSpPr>
        <p:spPr bwMode="auto">
          <a:xfrm>
            <a:off x="3082968" y="4413421"/>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7" name="直接箭头连接符 16"/>
          <p:cNvCxnSpPr/>
          <p:nvPr/>
        </p:nvCxnSpPr>
        <p:spPr bwMode="auto">
          <a:xfrm>
            <a:off x="3224198" y="4538383"/>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椭圆 19"/>
          <p:cNvSpPr/>
          <p:nvPr/>
        </p:nvSpPr>
        <p:spPr bwMode="auto">
          <a:xfrm>
            <a:off x="786529" y="2200147"/>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21" name="直接箭头连接符 20"/>
          <p:cNvCxnSpPr>
            <a:stCxn id="20" idx="4"/>
            <a:endCxn id="5" idx="0"/>
          </p:cNvCxnSpPr>
          <p:nvPr/>
        </p:nvCxnSpPr>
        <p:spPr bwMode="auto">
          <a:xfrm flipH="1">
            <a:off x="904399" y="2422341"/>
            <a:ext cx="5251" cy="587694"/>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文本框 21"/>
          <p:cNvSpPr txBox="1"/>
          <p:nvPr/>
        </p:nvSpPr>
        <p:spPr>
          <a:xfrm>
            <a:off x="-23639" y="2071652"/>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23" name="矩形 22"/>
          <p:cNvSpPr/>
          <p:nvPr/>
        </p:nvSpPr>
        <p:spPr bwMode="auto">
          <a:xfrm>
            <a:off x="3889048" y="425467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Z</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4518982" y="425467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5" name="椭圆 24"/>
          <p:cNvSpPr/>
          <p:nvPr/>
        </p:nvSpPr>
        <p:spPr bwMode="auto">
          <a:xfrm>
            <a:off x="4740207" y="440952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6" name="直接箭头连接符 25"/>
          <p:cNvCxnSpPr/>
          <p:nvPr/>
        </p:nvCxnSpPr>
        <p:spPr bwMode="auto">
          <a:xfrm>
            <a:off x="4828363" y="452751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矩形 26"/>
          <p:cNvSpPr/>
          <p:nvPr/>
        </p:nvSpPr>
        <p:spPr bwMode="auto">
          <a:xfrm>
            <a:off x="5506290" y="427226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6136224" y="427226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9" name="椭圆 28"/>
          <p:cNvSpPr/>
          <p:nvPr/>
        </p:nvSpPr>
        <p:spPr bwMode="auto">
          <a:xfrm>
            <a:off x="6357449" y="442712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30" name="直接箭头连接符 29"/>
          <p:cNvCxnSpPr/>
          <p:nvPr/>
        </p:nvCxnSpPr>
        <p:spPr bwMode="auto">
          <a:xfrm>
            <a:off x="6498679" y="455208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矩形 30"/>
          <p:cNvSpPr/>
          <p:nvPr/>
        </p:nvSpPr>
        <p:spPr bwMode="auto">
          <a:xfrm>
            <a:off x="7211205" y="428580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7841139" y="428580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38" name="矩形 37"/>
          <p:cNvSpPr/>
          <p:nvPr/>
        </p:nvSpPr>
        <p:spPr bwMode="auto">
          <a:xfrm>
            <a:off x="3868153" y="326898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9" name="椭圆 38"/>
          <p:cNvSpPr/>
          <p:nvPr/>
        </p:nvSpPr>
        <p:spPr bwMode="auto">
          <a:xfrm>
            <a:off x="4040001" y="3427585"/>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40" name="直接箭头连接符 39"/>
          <p:cNvCxnSpPr>
            <a:stCxn id="39" idx="4"/>
          </p:cNvCxnSpPr>
          <p:nvPr/>
        </p:nvCxnSpPr>
        <p:spPr bwMode="auto">
          <a:xfrm flipH="1">
            <a:off x="4157871" y="3649779"/>
            <a:ext cx="5251" cy="587694"/>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1" name="文本框 40"/>
          <p:cNvSpPr txBox="1"/>
          <p:nvPr/>
        </p:nvSpPr>
        <p:spPr>
          <a:xfrm>
            <a:off x="3433794" y="3241459"/>
            <a:ext cx="37542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p</a:t>
            </a:r>
            <a:endParaRPr lang="zh-CN" altLang="en-US" sz="2400" dirty="0">
              <a:latin typeface="华文中宋" panose="02010600040101010101" pitchFamily="2" charset="-122"/>
              <a:ea typeface="华文中宋" panose="02010600040101010101" pitchFamily="2" charset="-122"/>
            </a:endParaRPr>
          </a:p>
        </p:txBody>
      </p:sp>
      <p:sp>
        <p:nvSpPr>
          <p:cNvPr id="42" name="矩形 41"/>
          <p:cNvSpPr/>
          <p:nvPr/>
        </p:nvSpPr>
        <p:spPr bwMode="auto">
          <a:xfrm>
            <a:off x="4577271" y="565532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S</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3" name="矩形 42"/>
          <p:cNvSpPr/>
          <p:nvPr/>
        </p:nvSpPr>
        <p:spPr bwMode="auto">
          <a:xfrm>
            <a:off x="5207205" y="565532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4" name="椭圆 43"/>
          <p:cNvSpPr/>
          <p:nvPr/>
        </p:nvSpPr>
        <p:spPr bwMode="auto">
          <a:xfrm>
            <a:off x="5428430" y="581017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5" name="矩形 44"/>
          <p:cNvSpPr/>
          <p:nvPr/>
        </p:nvSpPr>
        <p:spPr bwMode="auto">
          <a:xfrm>
            <a:off x="3289445" y="563299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6" name="椭圆 45"/>
          <p:cNvSpPr/>
          <p:nvPr/>
        </p:nvSpPr>
        <p:spPr bwMode="auto">
          <a:xfrm>
            <a:off x="3461293" y="5791595"/>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47" name="直接箭头连接符 46"/>
          <p:cNvCxnSpPr>
            <a:stCxn id="46" idx="6"/>
            <a:endCxn id="42" idx="1"/>
          </p:cNvCxnSpPr>
          <p:nvPr/>
        </p:nvCxnSpPr>
        <p:spPr bwMode="auto">
          <a:xfrm>
            <a:off x="3707534" y="5902692"/>
            <a:ext cx="869737" cy="335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文本框 47"/>
          <p:cNvSpPr txBox="1"/>
          <p:nvPr/>
        </p:nvSpPr>
        <p:spPr>
          <a:xfrm>
            <a:off x="2855086" y="5605469"/>
            <a:ext cx="37542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q</a:t>
            </a:r>
            <a:endParaRPr lang="zh-CN" altLang="en-US" sz="2400" dirty="0">
              <a:latin typeface="华文中宋" panose="02010600040101010101" pitchFamily="2" charset="-122"/>
              <a:ea typeface="华文中宋" panose="02010600040101010101" pitchFamily="2" charset="-122"/>
            </a:endParaRPr>
          </a:p>
        </p:txBody>
      </p:sp>
      <p:cxnSp>
        <p:nvCxnSpPr>
          <p:cNvPr id="53" name="直接箭头连接符 52"/>
          <p:cNvCxnSpPr>
            <a:endCxn id="29" idx="2"/>
          </p:cNvCxnSpPr>
          <p:nvPr/>
        </p:nvCxnSpPr>
        <p:spPr bwMode="auto">
          <a:xfrm flipV="1">
            <a:off x="5634907" y="4537736"/>
            <a:ext cx="722542" cy="1368309"/>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直接箭头连接符 54"/>
          <p:cNvCxnSpPr>
            <a:endCxn id="42" idx="0"/>
          </p:cNvCxnSpPr>
          <p:nvPr/>
        </p:nvCxnSpPr>
        <p:spPr bwMode="auto">
          <a:xfrm>
            <a:off x="4865700" y="4617051"/>
            <a:ext cx="26538" cy="1038271"/>
          </a:xfrm>
          <a:prstGeom prst="straightConnector1">
            <a:avLst/>
          </a:prstGeom>
          <a:solidFill>
            <a:schemeClr val="accent1"/>
          </a:solid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7" name="文本框 56"/>
          <p:cNvSpPr txBox="1"/>
          <p:nvPr/>
        </p:nvSpPr>
        <p:spPr>
          <a:xfrm>
            <a:off x="6090812" y="5137268"/>
            <a:ext cx="2877711" cy="400110"/>
          </a:xfrm>
          <a:prstGeom prst="rect">
            <a:avLst/>
          </a:prstGeom>
          <a:solidFill>
            <a:schemeClr val="accent4">
              <a:lumMod val="20000"/>
              <a:lumOff val="8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a:t>
            </a:r>
            <a:r>
              <a:rPr lang="en-US" altLang="zh-CN" sz="2000" dirty="0">
                <a:latin typeface="华文中宋" panose="02010600040101010101" pitchFamily="2" charset="-122"/>
                <a:ea typeface="华文中宋" panose="02010600040101010101" pitchFamily="2" charset="-122"/>
              </a:rPr>
              <a:t>1</a:t>
            </a:r>
            <a:r>
              <a:rPr lang="zh-CN" altLang="en-US" sz="2000" dirty="0">
                <a:latin typeface="华文中宋" panose="02010600040101010101" pitchFamily="2" charset="-122"/>
                <a:ea typeface="华文中宋" panose="02010600040101010101" pitchFamily="2" charset="-122"/>
              </a:rPr>
              <a:t>）</a:t>
            </a:r>
            <a:r>
              <a:rPr lang="en-US" altLang="zh-CN" sz="2000" dirty="0">
                <a:latin typeface="华文中宋" panose="02010600040101010101" pitchFamily="2" charset="-122"/>
                <a:ea typeface="华文中宋" panose="02010600040101010101" pitchFamily="2" charset="-122"/>
              </a:rPr>
              <a:t>q-&gt;link=p-&gt;link;</a:t>
            </a:r>
            <a:endParaRPr lang="zh-CN" altLang="en-US" sz="2000" dirty="0">
              <a:latin typeface="华文中宋" panose="02010600040101010101" pitchFamily="2" charset="-122"/>
              <a:ea typeface="华文中宋" panose="02010600040101010101" pitchFamily="2" charset="-122"/>
            </a:endParaRPr>
          </a:p>
        </p:txBody>
      </p:sp>
      <p:sp>
        <p:nvSpPr>
          <p:cNvPr id="58" name="文本框 57"/>
          <p:cNvSpPr txBox="1"/>
          <p:nvPr/>
        </p:nvSpPr>
        <p:spPr>
          <a:xfrm>
            <a:off x="2552142" y="5039827"/>
            <a:ext cx="2138727" cy="400110"/>
          </a:xfrm>
          <a:prstGeom prst="rect">
            <a:avLst/>
          </a:prstGeom>
          <a:solidFill>
            <a:schemeClr val="accent4">
              <a:lumMod val="20000"/>
              <a:lumOff val="80000"/>
            </a:schemeClr>
          </a:solidFill>
        </p:spPr>
        <p:txBody>
          <a:bodyPr wrap="none" rtlCol="0">
            <a:spAutoFit/>
          </a:bodyPr>
          <a:lstStyle/>
          <a:p>
            <a:r>
              <a:rPr lang="zh-CN" altLang="en-US" sz="2000" dirty="0">
                <a:latin typeface="华文中宋" panose="02010600040101010101" pitchFamily="2" charset="-122"/>
                <a:ea typeface="华文中宋" panose="02010600040101010101" pitchFamily="2" charset="-122"/>
              </a:rPr>
              <a:t>（</a:t>
            </a:r>
            <a:r>
              <a:rPr lang="en-US" altLang="zh-CN" sz="2000" dirty="0">
                <a:latin typeface="华文中宋" panose="02010600040101010101" pitchFamily="2" charset="-122"/>
                <a:ea typeface="华文中宋" panose="02010600040101010101" pitchFamily="2" charset="-122"/>
              </a:rPr>
              <a:t>2</a:t>
            </a:r>
            <a:r>
              <a:rPr lang="zh-CN" altLang="en-US" sz="2000" dirty="0">
                <a:latin typeface="华文中宋" panose="02010600040101010101" pitchFamily="2" charset="-122"/>
                <a:ea typeface="华文中宋" panose="02010600040101010101" pitchFamily="2" charset="-122"/>
              </a:rPr>
              <a:t>）</a:t>
            </a:r>
            <a:r>
              <a:rPr lang="en-US" altLang="zh-CN" sz="2000" dirty="0">
                <a:latin typeface="华文中宋" panose="02010600040101010101" pitchFamily="2" charset="-122"/>
                <a:ea typeface="华文中宋" panose="02010600040101010101" pitchFamily="2" charset="-122"/>
              </a:rPr>
              <a:t>p-&gt;link=q;</a:t>
            </a:r>
            <a:endParaRPr lang="zh-CN" altLang="en-US" sz="20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180578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fade">
                                      <p:cBhvr>
                                        <p:cTn id="10" dur="500"/>
                                        <p:tgtEl>
                                          <p:spTgt spid="5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xit" presetSubtype="4" fill="hold" nodeType="clickEffect">
                                  <p:stCondLst>
                                    <p:cond delay="0"/>
                                  </p:stCondLst>
                                  <p:childTnLst>
                                    <p:animEffect transition="out" filter="wipe(down)">
                                      <p:cBhvr>
                                        <p:cTn id="14" dur="500"/>
                                        <p:tgtEl>
                                          <p:spTgt spid="26"/>
                                        </p:tgtEl>
                                      </p:cBhvr>
                                    </p:animEffect>
                                    <p:set>
                                      <p:cBhvr>
                                        <p:cTn id="15" dur="1" fill="hold">
                                          <p:stCondLst>
                                            <p:cond delay="499"/>
                                          </p:stCondLst>
                                        </p:cTn>
                                        <p:tgtEl>
                                          <p:spTgt spid="26"/>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500"/>
                                        <p:tgtEl>
                                          <p:spTgt spid="5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8"/>
                                        </p:tgtEl>
                                        <p:attrNameLst>
                                          <p:attrName>style.visibility</p:attrName>
                                        </p:attrNameLst>
                                      </p:cBhvr>
                                      <p:to>
                                        <p:strVal val="visible"/>
                                      </p:to>
                                    </p:set>
                                    <p:animEffect transition="in" filter="fade">
                                      <p:cBhvr>
                                        <p:cTn id="21"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17902" cy="461665"/>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顺序表</a:t>
            </a: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小 结</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应用案例与分析</a:t>
              </a:r>
              <a:endParaRPr lang="zh-CN" altLang="zh-CN" sz="2400" dirty="0">
                <a:solidFill>
                  <a:srgbClr val="555555"/>
                </a:solidFill>
                <a:latin typeface="黑体" pitchFamily="49" charset="-122"/>
                <a:ea typeface="黑体" pitchFamily="49" charset="-122"/>
              </a:endParaRP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87" cy="252"/>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链接表</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938529"/>
            <a:chOff x="0" y="0"/>
            <a:chExt cx="2976" cy="517"/>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407"/>
            </a:xfrm>
            <a:prstGeom prst="rect">
              <a:avLst/>
            </a:prstGeom>
            <a:noFill/>
            <a:ln w="9525">
              <a:noFill/>
              <a:miter lim="800000"/>
              <a:headEnd/>
              <a:tailEnd/>
            </a:ln>
          </p:spPr>
          <p:txBody>
            <a:bodyPr>
              <a:spAutoFit/>
            </a:bodyPr>
            <a:lstStyle/>
            <a:p>
              <a:pPr algn="ctr"/>
              <a:r>
                <a:rPr lang="zh-CN" altLang="en-US" sz="2400" dirty="0">
                  <a:solidFill>
                    <a:srgbClr val="555555"/>
                  </a:solidFill>
                  <a:latin typeface="黑体" pitchFamily="49" charset="-122"/>
                  <a:ea typeface="黑体" pitchFamily="49" charset="-122"/>
                  <a:sym typeface="微软雅黑" pitchFamily="34" charset="-122"/>
                </a:rPr>
                <a:t> </a:t>
              </a:r>
              <a:r>
                <a:rPr lang="zh-CN" altLang="en-US" sz="2400" dirty="0">
                  <a:latin typeface="黑体" pitchFamily="49" charset="-122"/>
                  <a:ea typeface="黑体" pitchFamily="49" charset="-122"/>
                  <a:sym typeface="微软雅黑" pitchFamily="34" charset="-122"/>
                </a:rPr>
                <a:t>线性表：抽象数据类型</a:t>
              </a:r>
              <a:endParaRPr lang="zh-CN" altLang="en-US" sz="2400" dirty="0">
                <a:latin typeface="黑体" pitchFamily="49" charset="-122"/>
                <a:ea typeface="黑体" pitchFamily="49" charset="-122"/>
              </a:endParaRPr>
            </a:p>
            <a:p>
              <a:pPr algn="ctr">
                <a:buFont typeface="Arial" charset="0"/>
                <a:buNone/>
              </a:pPr>
              <a:endParaRPr lang="zh-CN" altLang="en-US" dirty="0">
                <a:solidFill>
                  <a:srgbClr val="FF0000"/>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2318550038"/>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9"/>
            <a:ext cx="8153400" cy="708588"/>
          </a:xfrm>
        </p:spPr>
        <p:txBody>
          <a:bodyPr/>
          <a:lstStyle/>
          <a:p>
            <a:r>
              <a:rPr lang="zh-CN" altLang="en-US" dirty="0"/>
              <a:t>单链表的插入操作</a:t>
            </a:r>
          </a:p>
        </p:txBody>
      </p:sp>
      <p:sp>
        <p:nvSpPr>
          <p:cNvPr id="3" name="矩形 2"/>
          <p:cNvSpPr/>
          <p:nvPr/>
        </p:nvSpPr>
        <p:spPr>
          <a:xfrm>
            <a:off x="1079494" y="1924665"/>
            <a:ext cx="7892845" cy="4404411"/>
          </a:xfrm>
          <a:prstGeom prst="rect">
            <a:avLst/>
          </a:prstGeom>
          <a:solidFill>
            <a:schemeClr val="tx1">
              <a:lumMod val="20000"/>
              <a:lumOff val="80000"/>
            </a:schemeClr>
          </a:solidFill>
        </p:spPr>
        <p:txBody>
          <a:bodyPr wrap="square">
            <a:spAutoFit/>
          </a:bodyPr>
          <a:lstStyle/>
          <a:p>
            <a:pPr>
              <a:lnSpc>
                <a:spcPts val="2600"/>
              </a:lnSpc>
            </a:pPr>
            <a:r>
              <a:rPr lang="en-US" altLang="zh-CN" sz="2000" dirty="0" err="1">
                <a:solidFill>
                  <a:srgbClr val="000000"/>
                </a:solidFill>
                <a:latin typeface="华文中宋" panose="02010600040101010101" pitchFamily="2" charset="-122"/>
                <a:ea typeface="华文中宋" panose="02010600040101010101" pitchFamily="2" charset="-122"/>
              </a:rPr>
              <a:t>int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insertPost_link</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LinkList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llist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Pnode</a:t>
            </a:r>
            <a:r>
              <a:rPr lang="en-US" altLang="zh-CN" sz="2000" dirty="0">
                <a:solidFill>
                  <a:srgbClr val="000000"/>
                </a:solidFill>
                <a:latin typeface="华文中宋" panose="02010600040101010101" pitchFamily="2" charset="-122"/>
                <a:ea typeface="华文中宋" panose="02010600040101010101" pitchFamily="2" charset="-122"/>
              </a:rPr>
              <a:t> p, </a:t>
            </a:r>
            <a:r>
              <a:rPr lang="en-US" altLang="zh-CN" sz="2000" dirty="0" err="1">
                <a:solidFill>
                  <a:srgbClr val="000000"/>
                </a:solidFill>
                <a:latin typeface="华文中宋" panose="02010600040101010101" pitchFamily="2" charset="-122"/>
                <a:ea typeface="华文中宋" panose="02010600040101010101" pitchFamily="2" charset="-122"/>
              </a:rPr>
              <a:t>DataType</a:t>
            </a:r>
            <a:r>
              <a:rPr lang="en-US" altLang="zh-CN" sz="2000" dirty="0">
                <a:solidFill>
                  <a:srgbClr val="000000"/>
                </a:solidFill>
                <a:latin typeface="华文中宋" panose="02010600040101010101" pitchFamily="2" charset="-122"/>
                <a:ea typeface="华文中宋" panose="02010600040101010101" pitchFamily="2" charset="-122"/>
              </a:rPr>
              <a:t> x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PNode</a:t>
            </a:r>
            <a:r>
              <a:rPr lang="en-US" altLang="zh-CN" sz="2000" dirty="0">
                <a:solidFill>
                  <a:srgbClr val="000000"/>
                </a:solidFill>
                <a:latin typeface="华文中宋" panose="02010600040101010101" pitchFamily="2" charset="-122"/>
                <a:ea typeface="华文中宋" panose="02010600040101010101" pitchFamily="2" charset="-122"/>
              </a:rPr>
              <a:t>  q=(</a:t>
            </a:r>
            <a:r>
              <a:rPr lang="en-US" altLang="zh-CN" sz="2000" dirty="0" err="1">
                <a:solidFill>
                  <a:srgbClr val="000000"/>
                </a:solidFill>
                <a:latin typeface="华文中宋" panose="02010600040101010101" pitchFamily="2" charset="-122"/>
                <a:ea typeface="华文中宋" panose="02010600040101010101" pitchFamily="2" charset="-122"/>
              </a:rPr>
              <a:t>PNode</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malloc</a:t>
            </a:r>
            <a:r>
              <a:rPr lang="en-US" altLang="zh-CN" sz="2000" dirty="0">
                <a:solidFill>
                  <a:srgbClr val="000000"/>
                </a:solidFill>
                <a:latin typeface="华文中宋" panose="02010600040101010101" pitchFamily="2" charset="-122"/>
                <a:ea typeface="华文中宋" panose="02010600040101010101" pitchFamily="2" charset="-122"/>
              </a:rPr>
              <a:t> ( </a:t>
            </a:r>
            <a:r>
              <a:rPr lang="en-US" altLang="zh-CN" sz="2000" dirty="0" err="1">
                <a:solidFill>
                  <a:srgbClr val="000000"/>
                </a:solidFill>
                <a:latin typeface="华文中宋" panose="02010600040101010101" pitchFamily="2" charset="-122"/>
                <a:ea typeface="华文中宋" panose="02010600040101010101" pitchFamily="2" charset="-122"/>
              </a:rPr>
              <a:t>sizeof</a:t>
            </a:r>
            <a:r>
              <a:rPr lang="en-US" altLang="zh-CN" sz="2000" dirty="0">
                <a:solidFill>
                  <a:srgbClr val="000000"/>
                </a:solidFill>
                <a:latin typeface="华文中宋" panose="02010600040101010101" pitchFamily="2" charset="-122"/>
                <a:ea typeface="华文中宋" panose="02010600040101010101" pitchFamily="2" charset="-122"/>
              </a:rPr>
              <a:t>(</a:t>
            </a:r>
            <a:r>
              <a:rPr lang="en-US" altLang="zh-CN" sz="2000" dirty="0" err="1">
                <a:solidFill>
                  <a:srgbClr val="000000"/>
                </a:solidFill>
                <a:latin typeface="华文中宋" panose="02010600040101010101" pitchFamily="2" charset="-122"/>
                <a:ea typeface="华文中宋" panose="02010600040101010101" pitchFamily="2" charset="-122"/>
              </a:rPr>
              <a:t>Struct</a:t>
            </a:r>
            <a:r>
              <a:rPr lang="en-US" altLang="zh-CN" sz="2000" dirty="0">
                <a:solidFill>
                  <a:srgbClr val="000000"/>
                </a:solidFill>
                <a:latin typeface="华文中宋" panose="02010600040101010101" pitchFamily="2" charset="-122"/>
                <a:ea typeface="华文中宋" panose="02010600040101010101" pitchFamily="2" charset="-122"/>
              </a:rPr>
              <a:t> Node) );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if (q==NULL)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   </a:t>
            </a:r>
            <a:r>
              <a:rPr lang="en-US" altLang="zh-CN" sz="2000" dirty="0" err="1">
                <a:solidFill>
                  <a:srgbClr val="000000"/>
                </a:solidFill>
                <a:latin typeface="华文中宋" panose="02010600040101010101" pitchFamily="2" charset="-122"/>
                <a:ea typeface="华文中宋" panose="02010600040101010101" pitchFamily="2" charset="-122"/>
              </a:rPr>
              <a:t>printf</a:t>
            </a:r>
            <a:r>
              <a:rPr lang="en-US" altLang="zh-CN" sz="2000" dirty="0">
                <a:solidFill>
                  <a:srgbClr val="000000"/>
                </a:solidFill>
                <a:latin typeface="华文中宋" panose="02010600040101010101" pitchFamily="2" charset="-122"/>
                <a:ea typeface="华文中宋" panose="02010600040101010101" pitchFamily="2" charset="-122"/>
              </a:rPr>
              <a:t>(″Out of Space!\n″) ;   return 0;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else</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q-&gt;info =x;</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q-&gt;link=p-&gt;link;</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p-&gt;link=q;</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return 1;</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a:t>
            </a:r>
          </a:p>
        </p:txBody>
      </p:sp>
    </p:spTree>
    <p:extLst>
      <p:ext uri="{BB962C8B-B14F-4D97-AF65-F5344CB8AC3E}">
        <p14:creationId xmlns:p14="http://schemas.microsoft.com/office/powerpoint/2010/main" val="2478675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8"/>
            <a:ext cx="8153400" cy="693839"/>
          </a:xfrm>
        </p:spPr>
        <p:txBody>
          <a:bodyPr/>
          <a:lstStyle/>
          <a:p>
            <a:r>
              <a:rPr lang="zh-CN" altLang="en-US" dirty="0"/>
              <a:t>单链表的删除操作</a:t>
            </a:r>
          </a:p>
        </p:txBody>
      </p:sp>
      <p:sp>
        <p:nvSpPr>
          <p:cNvPr id="4" name="矩形 3"/>
          <p:cNvSpPr/>
          <p:nvPr/>
        </p:nvSpPr>
        <p:spPr bwMode="auto">
          <a:xfrm>
            <a:off x="762161" y="204154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736912" y="3010035"/>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1366846" y="301003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1588071" y="3164891"/>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9" name="直接箭头连接符 8"/>
          <p:cNvCxnSpPr>
            <a:stCxn id="8" idx="4"/>
            <a:endCxn id="11" idx="0"/>
          </p:cNvCxnSpPr>
          <p:nvPr/>
        </p:nvCxnSpPr>
        <p:spPr bwMode="auto">
          <a:xfrm flipH="1">
            <a:off x="1686949" y="3386116"/>
            <a:ext cx="4361" cy="85485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矩形 9"/>
          <p:cNvSpPr/>
          <p:nvPr/>
        </p:nvSpPr>
        <p:spPr bwMode="auto">
          <a:xfrm>
            <a:off x="762047" y="4240970"/>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X</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1391981" y="4240969"/>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椭圆 11"/>
          <p:cNvSpPr/>
          <p:nvPr/>
        </p:nvSpPr>
        <p:spPr bwMode="auto">
          <a:xfrm>
            <a:off x="1613206" y="4395826"/>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3" name="直接箭头连接符 12"/>
          <p:cNvCxnSpPr/>
          <p:nvPr/>
        </p:nvCxnSpPr>
        <p:spPr bwMode="auto">
          <a:xfrm>
            <a:off x="1701362" y="451381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13"/>
          <p:cNvSpPr/>
          <p:nvPr/>
        </p:nvSpPr>
        <p:spPr bwMode="auto">
          <a:xfrm>
            <a:off x="2379289" y="4258565"/>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Y</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3009223" y="425856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椭圆 15"/>
          <p:cNvSpPr/>
          <p:nvPr/>
        </p:nvSpPr>
        <p:spPr bwMode="auto">
          <a:xfrm>
            <a:off x="3230448" y="4413421"/>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0" name="椭圆 19"/>
          <p:cNvSpPr/>
          <p:nvPr/>
        </p:nvSpPr>
        <p:spPr bwMode="auto">
          <a:xfrm>
            <a:off x="934009" y="2200147"/>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21" name="直接箭头连接符 20"/>
          <p:cNvCxnSpPr>
            <a:stCxn id="20" idx="4"/>
            <a:endCxn id="5" idx="0"/>
          </p:cNvCxnSpPr>
          <p:nvPr/>
        </p:nvCxnSpPr>
        <p:spPr bwMode="auto">
          <a:xfrm flipH="1">
            <a:off x="1051879" y="2422341"/>
            <a:ext cx="5251" cy="587694"/>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文本框 21"/>
          <p:cNvSpPr txBox="1"/>
          <p:nvPr/>
        </p:nvSpPr>
        <p:spPr>
          <a:xfrm>
            <a:off x="123841" y="2071652"/>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23" name="矩形 22"/>
          <p:cNvSpPr/>
          <p:nvPr/>
        </p:nvSpPr>
        <p:spPr bwMode="auto">
          <a:xfrm>
            <a:off x="4036528" y="4254672"/>
            <a:ext cx="629933" cy="501445"/>
          </a:xfrm>
          <a:prstGeom prst="rect">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Z</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4666462" y="4254671"/>
            <a:ext cx="589936" cy="501445"/>
          </a:xfrm>
          <a:prstGeom prst="rect">
            <a:avLst/>
          </a:prstGeom>
          <a:solidFill>
            <a:schemeClr val="bg2">
              <a:lumMod val="75000"/>
            </a:schemeClr>
          </a:solid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5" name="椭圆 24"/>
          <p:cNvSpPr/>
          <p:nvPr/>
        </p:nvSpPr>
        <p:spPr bwMode="auto">
          <a:xfrm>
            <a:off x="4887687" y="440952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6" name="直接箭头连接符 25"/>
          <p:cNvCxnSpPr/>
          <p:nvPr/>
        </p:nvCxnSpPr>
        <p:spPr bwMode="auto">
          <a:xfrm>
            <a:off x="4975843" y="452751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矩形 26"/>
          <p:cNvSpPr/>
          <p:nvPr/>
        </p:nvSpPr>
        <p:spPr bwMode="auto">
          <a:xfrm>
            <a:off x="5653770" y="427226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6283704" y="427226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9" name="椭圆 28"/>
          <p:cNvSpPr/>
          <p:nvPr/>
        </p:nvSpPr>
        <p:spPr bwMode="auto">
          <a:xfrm>
            <a:off x="6504929" y="442712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30" name="直接箭头连接符 29"/>
          <p:cNvCxnSpPr/>
          <p:nvPr/>
        </p:nvCxnSpPr>
        <p:spPr bwMode="auto">
          <a:xfrm>
            <a:off x="6646159" y="455208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矩形 30"/>
          <p:cNvSpPr/>
          <p:nvPr/>
        </p:nvSpPr>
        <p:spPr bwMode="auto">
          <a:xfrm>
            <a:off x="7343937" y="428580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p:cNvSpPr/>
          <p:nvPr/>
        </p:nvSpPr>
        <p:spPr bwMode="auto">
          <a:xfrm>
            <a:off x="7973871" y="428580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algn="ctr" eaLnBrk="1" hangingPunct="1"/>
            <a:r>
              <a:rPr lang="en-US" altLang="zh-CN" sz="1100" b="1" dirty="0">
                <a:solidFill>
                  <a:srgbClr val="FF0000"/>
                </a:solidFill>
                <a:latin typeface="华文中宋" panose="02010600040101010101" pitchFamily="2" charset="-122"/>
                <a:ea typeface="华文中宋" panose="02010600040101010101" pitchFamily="2" charset="-122"/>
              </a:rPr>
              <a:t>NULL</a:t>
            </a:r>
            <a:endParaRPr lang="zh-CN" altLang="en-US" sz="1100" b="1" dirty="0">
              <a:solidFill>
                <a:srgbClr val="FF0000"/>
              </a:solidFill>
              <a:latin typeface="华文中宋" panose="02010600040101010101" pitchFamily="2" charset="-122"/>
              <a:ea typeface="华文中宋" panose="02010600040101010101" pitchFamily="2" charset="-122"/>
            </a:endParaRPr>
          </a:p>
        </p:txBody>
      </p:sp>
      <p:sp>
        <p:nvSpPr>
          <p:cNvPr id="38" name="矩形 37"/>
          <p:cNvSpPr/>
          <p:nvPr/>
        </p:nvSpPr>
        <p:spPr bwMode="auto">
          <a:xfrm>
            <a:off x="4666461" y="326898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9" name="椭圆 38"/>
          <p:cNvSpPr/>
          <p:nvPr/>
        </p:nvSpPr>
        <p:spPr bwMode="auto">
          <a:xfrm>
            <a:off x="4838309" y="3427585"/>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40" name="直接箭头连接符 39"/>
          <p:cNvCxnSpPr>
            <a:endCxn id="23" idx="0"/>
          </p:cNvCxnSpPr>
          <p:nvPr/>
        </p:nvCxnSpPr>
        <p:spPr bwMode="auto">
          <a:xfrm flipH="1">
            <a:off x="4351495" y="3575640"/>
            <a:ext cx="609936" cy="67903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1" name="文本框 40"/>
          <p:cNvSpPr txBox="1"/>
          <p:nvPr/>
        </p:nvSpPr>
        <p:spPr>
          <a:xfrm>
            <a:off x="4261598" y="3241459"/>
            <a:ext cx="37542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p</a:t>
            </a:r>
            <a:endParaRPr lang="zh-CN" altLang="en-US" sz="2400" dirty="0">
              <a:latin typeface="华文中宋" panose="02010600040101010101" pitchFamily="2" charset="-122"/>
              <a:ea typeface="华文中宋" panose="02010600040101010101" pitchFamily="2" charset="-122"/>
            </a:endParaRPr>
          </a:p>
        </p:txBody>
      </p:sp>
      <p:sp>
        <p:nvSpPr>
          <p:cNvPr id="45" name="矩形 44"/>
          <p:cNvSpPr/>
          <p:nvPr/>
        </p:nvSpPr>
        <p:spPr bwMode="auto">
          <a:xfrm>
            <a:off x="2754251" y="3260149"/>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6" name="椭圆 45"/>
          <p:cNvSpPr/>
          <p:nvPr/>
        </p:nvSpPr>
        <p:spPr bwMode="auto">
          <a:xfrm>
            <a:off x="2926099" y="3418753"/>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47" name="直接箭头连接符 46"/>
          <p:cNvCxnSpPr>
            <a:stCxn id="46" idx="4"/>
          </p:cNvCxnSpPr>
          <p:nvPr/>
        </p:nvCxnSpPr>
        <p:spPr bwMode="auto">
          <a:xfrm flipH="1">
            <a:off x="2678888" y="3640947"/>
            <a:ext cx="370332" cy="622488"/>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文本框 47"/>
          <p:cNvSpPr txBox="1"/>
          <p:nvPr/>
        </p:nvSpPr>
        <p:spPr>
          <a:xfrm>
            <a:off x="2332960" y="3176096"/>
            <a:ext cx="37542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q</a:t>
            </a:r>
            <a:endParaRPr lang="zh-CN" altLang="en-US" sz="2400" dirty="0">
              <a:latin typeface="华文中宋" panose="02010600040101010101" pitchFamily="2" charset="-122"/>
              <a:ea typeface="华文中宋" panose="02010600040101010101" pitchFamily="2" charset="-122"/>
            </a:endParaRPr>
          </a:p>
        </p:txBody>
      </p:sp>
      <p:cxnSp>
        <p:nvCxnSpPr>
          <p:cNvPr id="17" name="直接箭头连接符 16"/>
          <p:cNvCxnSpPr/>
          <p:nvPr/>
        </p:nvCxnSpPr>
        <p:spPr bwMode="auto">
          <a:xfrm>
            <a:off x="3438475" y="4522988"/>
            <a:ext cx="620915"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任意多边形 35"/>
          <p:cNvSpPr/>
          <p:nvPr/>
        </p:nvSpPr>
        <p:spPr bwMode="auto">
          <a:xfrm>
            <a:off x="3377381" y="4675239"/>
            <a:ext cx="2359742" cy="856345"/>
          </a:xfrm>
          <a:custGeom>
            <a:avLst/>
            <a:gdLst>
              <a:gd name="connsiteX0" fmla="*/ 0 w 2359742"/>
              <a:gd name="connsiteY0" fmla="*/ 0 h 856345"/>
              <a:gd name="connsiteX1" fmla="*/ 648929 w 2359742"/>
              <a:gd name="connsiteY1" fmla="*/ 855406 h 856345"/>
              <a:gd name="connsiteX2" fmla="*/ 2359742 w 2359742"/>
              <a:gd name="connsiteY2" fmla="*/ 132735 h 856345"/>
            </a:gdLst>
            <a:ahLst/>
            <a:cxnLst>
              <a:cxn ang="0">
                <a:pos x="connsiteX0" y="connsiteY0"/>
              </a:cxn>
              <a:cxn ang="0">
                <a:pos x="connsiteX1" y="connsiteY1"/>
              </a:cxn>
              <a:cxn ang="0">
                <a:pos x="connsiteX2" y="connsiteY2"/>
              </a:cxn>
            </a:cxnLst>
            <a:rect l="l" t="t" r="r" b="b"/>
            <a:pathLst>
              <a:path w="2359742" h="856345">
                <a:moveTo>
                  <a:pt x="0" y="0"/>
                </a:moveTo>
                <a:cubicBezTo>
                  <a:pt x="127819" y="416642"/>
                  <a:pt x="255639" y="833284"/>
                  <a:pt x="648929" y="855406"/>
                </a:cubicBezTo>
                <a:cubicBezTo>
                  <a:pt x="1042219" y="877528"/>
                  <a:pt x="1700980" y="505131"/>
                  <a:pt x="2359742" y="132735"/>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7" name="矩形 36"/>
          <p:cNvSpPr/>
          <p:nvPr/>
        </p:nvSpPr>
        <p:spPr>
          <a:xfrm>
            <a:off x="4686300" y="3379337"/>
            <a:ext cx="569387" cy="261610"/>
          </a:xfrm>
          <a:prstGeom prst="rect">
            <a:avLst/>
          </a:prstGeom>
        </p:spPr>
        <p:txBody>
          <a:bodyPr wrap="none">
            <a:spAutoFit/>
          </a:bodyPr>
          <a:lstStyle/>
          <a:p>
            <a:pPr algn="ctr" eaLnBrk="1" hangingPunct="1"/>
            <a:r>
              <a:rPr lang="en-US" altLang="zh-CN" sz="1100" b="1" dirty="0">
                <a:solidFill>
                  <a:srgbClr val="FF0000"/>
                </a:solidFill>
                <a:latin typeface="华文中宋" panose="02010600040101010101" pitchFamily="2" charset="-122"/>
                <a:ea typeface="华文中宋" panose="02010600040101010101" pitchFamily="2" charset="-122"/>
              </a:rPr>
              <a:t>NULL</a:t>
            </a:r>
            <a:endParaRPr lang="zh-CN" altLang="en-US" sz="1100" b="1" dirty="0">
              <a:solidFill>
                <a:srgbClr val="FF0000"/>
              </a:solidFill>
              <a:latin typeface="华文中宋" panose="02010600040101010101" pitchFamily="2" charset="-122"/>
              <a:ea typeface="华文中宋" panose="02010600040101010101" pitchFamily="2" charset="-122"/>
            </a:endParaRPr>
          </a:p>
        </p:txBody>
      </p:sp>
      <p:sp>
        <p:nvSpPr>
          <p:cNvPr id="51" name="文本框 50"/>
          <p:cNvSpPr txBox="1"/>
          <p:nvPr/>
        </p:nvSpPr>
        <p:spPr>
          <a:xfrm>
            <a:off x="2844300" y="5638272"/>
            <a:ext cx="2680542" cy="461665"/>
          </a:xfrm>
          <a:prstGeom prst="rect">
            <a:avLst/>
          </a:prstGeom>
          <a:solidFill>
            <a:schemeClr val="accent4">
              <a:lumMod val="20000"/>
              <a:lumOff val="80000"/>
            </a:schemeClr>
          </a:solid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q-&gt;link=p-&gt;link;</a:t>
            </a:r>
            <a:endParaRPr lang="zh-CN" altLang="en-US" sz="2400" dirty="0">
              <a:latin typeface="华文中宋" panose="02010600040101010101" pitchFamily="2" charset="-122"/>
              <a:ea typeface="华文中宋" panose="02010600040101010101" pitchFamily="2" charset="-122"/>
            </a:endParaRPr>
          </a:p>
        </p:txBody>
      </p:sp>
      <p:sp>
        <p:nvSpPr>
          <p:cNvPr id="52" name="文本框 51"/>
          <p:cNvSpPr txBox="1"/>
          <p:nvPr/>
        </p:nvSpPr>
        <p:spPr>
          <a:xfrm>
            <a:off x="5674717" y="3309516"/>
            <a:ext cx="1212191" cy="461665"/>
          </a:xfrm>
          <a:prstGeom prst="rect">
            <a:avLst/>
          </a:prstGeom>
          <a:solidFill>
            <a:schemeClr val="accent4">
              <a:lumMod val="20000"/>
              <a:lumOff val="80000"/>
            </a:schemeClr>
          </a:solid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free(p);</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5212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fade">
                                      <p:cBhvr>
                                        <p:cTn id="10" dur="500"/>
                                        <p:tgtEl>
                                          <p:spTgt spid="3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xit" presetSubtype="4" fill="hold" grpId="0" nodeType="clickEffect">
                                  <p:stCondLst>
                                    <p:cond delay="0"/>
                                  </p:stCondLst>
                                  <p:childTnLst>
                                    <p:animEffect transition="out" filter="wipe(down)">
                                      <p:cBhvr>
                                        <p:cTn id="17" dur="500"/>
                                        <p:tgtEl>
                                          <p:spTgt spid="23"/>
                                        </p:tgtEl>
                                      </p:cBhvr>
                                    </p:animEffect>
                                    <p:set>
                                      <p:cBhvr>
                                        <p:cTn id="18" dur="1" fill="hold">
                                          <p:stCondLst>
                                            <p:cond delay="499"/>
                                          </p:stCondLst>
                                        </p:cTn>
                                        <p:tgtEl>
                                          <p:spTgt spid="23"/>
                                        </p:tgtEl>
                                        <p:attrNameLst>
                                          <p:attrName>style.visibility</p:attrName>
                                        </p:attrNameLst>
                                      </p:cBhvr>
                                      <p:to>
                                        <p:strVal val="hidden"/>
                                      </p:to>
                                    </p:set>
                                  </p:childTnLst>
                                </p:cTn>
                              </p:par>
                              <p:par>
                                <p:cTn id="19" presetID="22" presetClass="exit" presetSubtype="4" fill="hold" grpId="0" nodeType="withEffect">
                                  <p:stCondLst>
                                    <p:cond delay="0"/>
                                  </p:stCondLst>
                                  <p:childTnLst>
                                    <p:animEffect transition="out" filter="wipe(down)">
                                      <p:cBhvr>
                                        <p:cTn id="20" dur="500"/>
                                        <p:tgtEl>
                                          <p:spTgt spid="24"/>
                                        </p:tgtEl>
                                      </p:cBhvr>
                                    </p:animEffect>
                                    <p:set>
                                      <p:cBhvr>
                                        <p:cTn id="21" dur="1" fill="hold">
                                          <p:stCondLst>
                                            <p:cond delay="499"/>
                                          </p:stCondLst>
                                        </p:cTn>
                                        <p:tgtEl>
                                          <p:spTgt spid="24"/>
                                        </p:tgtEl>
                                        <p:attrNameLst>
                                          <p:attrName>style.visibility</p:attrName>
                                        </p:attrNameLst>
                                      </p:cBhvr>
                                      <p:to>
                                        <p:strVal val="hidden"/>
                                      </p:to>
                                    </p:set>
                                  </p:childTnLst>
                                </p:cTn>
                              </p:par>
                              <p:par>
                                <p:cTn id="22" presetID="22" presetClass="exit" presetSubtype="4" fill="hold" grpId="0" nodeType="withEffect">
                                  <p:stCondLst>
                                    <p:cond delay="0"/>
                                  </p:stCondLst>
                                  <p:childTnLst>
                                    <p:animEffect transition="out" filter="wipe(down)">
                                      <p:cBhvr>
                                        <p:cTn id="23" dur="500"/>
                                        <p:tgtEl>
                                          <p:spTgt spid="25"/>
                                        </p:tgtEl>
                                      </p:cBhvr>
                                    </p:animEffect>
                                    <p:set>
                                      <p:cBhvr>
                                        <p:cTn id="24" dur="1" fill="hold">
                                          <p:stCondLst>
                                            <p:cond delay="499"/>
                                          </p:stCondLst>
                                        </p:cTn>
                                        <p:tgtEl>
                                          <p:spTgt spid="25"/>
                                        </p:tgtEl>
                                        <p:attrNameLst>
                                          <p:attrName>style.visibility</p:attrName>
                                        </p:attrNameLst>
                                      </p:cBhvr>
                                      <p:to>
                                        <p:strVal val="hidden"/>
                                      </p:to>
                                    </p:set>
                                  </p:childTnLst>
                                </p:cTn>
                              </p:par>
                              <p:par>
                                <p:cTn id="25" presetID="22" presetClass="exit" presetSubtype="4" fill="hold" nodeType="withEffect">
                                  <p:stCondLst>
                                    <p:cond delay="0"/>
                                  </p:stCondLst>
                                  <p:childTnLst>
                                    <p:animEffect transition="out" filter="wipe(down)">
                                      <p:cBhvr>
                                        <p:cTn id="26" dur="500"/>
                                        <p:tgtEl>
                                          <p:spTgt spid="26"/>
                                        </p:tgtEl>
                                      </p:cBhvr>
                                    </p:animEffect>
                                    <p:set>
                                      <p:cBhvr>
                                        <p:cTn id="27" dur="1" fill="hold">
                                          <p:stCondLst>
                                            <p:cond delay="499"/>
                                          </p:stCondLst>
                                        </p:cTn>
                                        <p:tgtEl>
                                          <p:spTgt spid="26"/>
                                        </p:tgtEl>
                                        <p:attrNameLst>
                                          <p:attrName>style.visibility</p:attrName>
                                        </p:attrNameLst>
                                      </p:cBhvr>
                                      <p:to>
                                        <p:strVal val="hidden"/>
                                      </p:to>
                                    </p:set>
                                  </p:childTnLst>
                                </p:cTn>
                              </p:par>
                              <p:par>
                                <p:cTn id="28" presetID="22" presetClass="exit" presetSubtype="4" fill="hold" nodeType="withEffect">
                                  <p:stCondLst>
                                    <p:cond delay="0"/>
                                  </p:stCondLst>
                                  <p:childTnLst>
                                    <p:animEffect transition="out" filter="wipe(down)">
                                      <p:cBhvr>
                                        <p:cTn id="29" dur="500"/>
                                        <p:tgtEl>
                                          <p:spTgt spid="40"/>
                                        </p:tgtEl>
                                      </p:cBhvr>
                                    </p:animEffect>
                                    <p:set>
                                      <p:cBhvr>
                                        <p:cTn id="30" dur="1" fill="hold">
                                          <p:stCondLst>
                                            <p:cond delay="499"/>
                                          </p:stCondLst>
                                        </p:cTn>
                                        <p:tgtEl>
                                          <p:spTgt spid="40"/>
                                        </p:tgtEl>
                                        <p:attrNameLst>
                                          <p:attrName>style.visibility</p:attrName>
                                        </p:attrNameLst>
                                      </p:cBhvr>
                                      <p:to>
                                        <p:strVal val="hidden"/>
                                      </p:to>
                                    </p:set>
                                  </p:childTnLst>
                                </p:cTn>
                              </p:par>
                              <p:par>
                                <p:cTn id="31" presetID="22" presetClass="exit" presetSubtype="4" fill="hold" grpId="0" nodeType="withEffect">
                                  <p:stCondLst>
                                    <p:cond delay="0"/>
                                  </p:stCondLst>
                                  <p:childTnLst>
                                    <p:animEffect transition="out" filter="wipe(down)">
                                      <p:cBhvr>
                                        <p:cTn id="32" dur="500"/>
                                        <p:tgtEl>
                                          <p:spTgt spid="39"/>
                                        </p:tgtEl>
                                      </p:cBhvr>
                                    </p:animEffect>
                                    <p:set>
                                      <p:cBhvr>
                                        <p:cTn id="33" dur="1" fill="hold">
                                          <p:stCondLst>
                                            <p:cond delay="499"/>
                                          </p:stCondLst>
                                        </p:cTn>
                                        <p:tgtEl>
                                          <p:spTgt spid="39"/>
                                        </p:tgtEl>
                                        <p:attrNameLst>
                                          <p:attrName>style.visibility</p:attrName>
                                        </p:attrNameLst>
                                      </p:cBhvr>
                                      <p:to>
                                        <p:strVal val="hidden"/>
                                      </p:to>
                                    </p:se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fade">
                                      <p:cBhvr>
                                        <p:cTn id="39"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39" grpId="0" animBg="1"/>
      <p:bldP spid="36" grpId="0" animBg="1"/>
      <p:bldP spid="37" grpId="0"/>
      <p:bldP spid="51" grpId="0" animBg="1"/>
      <p:bldP spid="5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8"/>
            <a:ext cx="8153400" cy="752833"/>
          </a:xfrm>
        </p:spPr>
        <p:txBody>
          <a:bodyPr/>
          <a:lstStyle/>
          <a:p>
            <a:r>
              <a:rPr lang="zh-CN" altLang="en-US" dirty="0"/>
              <a:t>单链表的删除操作（删除第一个值为</a:t>
            </a:r>
            <a:r>
              <a:rPr lang="en-US" altLang="zh-CN" dirty="0"/>
              <a:t>x</a:t>
            </a:r>
            <a:r>
              <a:rPr lang="zh-CN" altLang="en-US" dirty="0"/>
              <a:t>的结点）</a:t>
            </a:r>
          </a:p>
        </p:txBody>
      </p:sp>
      <p:sp>
        <p:nvSpPr>
          <p:cNvPr id="3" name="矩形 2"/>
          <p:cNvSpPr/>
          <p:nvPr/>
        </p:nvSpPr>
        <p:spPr>
          <a:xfrm>
            <a:off x="1769806" y="1752662"/>
            <a:ext cx="7374194" cy="4760278"/>
          </a:xfrm>
          <a:prstGeom prst="rect">
            <a:avLst/>
          </a:prstGeom>
          <a:solidFill>
            <a:schemeClr val="tx1">
              <a:lumMod val="20000"/>
              <a:lumOff val="80000"/>
            </a:schemeClr>
          </a:solidFill>
        </p:spPr>
        <p:txBody>
          <a:bodyPr wrap="square">
            <a:spAutoFit/>
          </a:bodyPr>
          <a:lstStyle/>
          <a:p>
            <a:pPr>
              <a:lnSpc>
                <a:spcPts val="2600"/>
              </a:lnSpc>
            </a:pPr>
            <a:r>
              <a:rPr lang="en-US" altLang="zh-CN" sz="2000" dirty="0" err="1">
                <a:solidFill>
                  <a:srgbClr val="000000"/>
                </a:solidFill>
                <a:latin typeface="华文中宋" panose="02010600040101010101" pitchFamily="2" charset="-122"/>
                <a:ea typeface="华文中宋" panose="02010600040101010101" pitchFamily="2" charset="-122"/>
              </a:rPr>
              <a:t>int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deleteV_link</a:t>
            </a:r>
            <a:r>
              <a:rPr lang="en-US" altLang="zh-CN" sz="2000" dirty="0">
                <a:solidFill>
                  <a:srgbClr val="000000"/>
                </a:solidFill>
                <a:latin typeface="华文中宋" panose="02010600040101010101" pitchFamily="2" charset="-122"/>
                <a:ea typeface="华文中宋" panose="02010600040101010101" pitchFamily="2" charset="-122"/>
              </a:rPr>
              <a:t> ( </a:t>
            </a:r>
            <a:r>
              <a:rPr lang="en-US" altLang="zh-CN" sz="2000" dirty="0" err="1">
                <a:solidFill>
                  <a:srgbClr val="000000"/>
                </a:solidFill>
                <a:latin typeface="华文中宋" panose="02010600040101010101" pitchFamily="2" charset="-122"/>
                <a:ea typeface="华文中宋" panose="02010600040101010101" pitchFamily="2" charset="-122"/>
              </a:rPr>
              <a:t>LinkList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llist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DataType</a:t>
            </a:r>
            <a:r>
              <a:rPr lang="en-US" altLang="zh-CN" sz="2000" dirty="0">
                <a:solidFill>
                  <a:srgbClr val="000000"/>
                </a:solidFill>
                <a:latin typeface="华文中宋" panose="02010600040101010101" pitchFamily="2" charset="-122"/>
                <a:ea typeface="华文中宋" panose="02010600040101010101" pitchFamily="2" charset="-122"/>
              </a:rPr>
              <a:t>  x )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PNode</a:t>
            </a:r>
            <a:r>
              <a:rPr lang="en-US" altLang="zh-CN" sz="2000" dirty="0">
                <a:solidFill>
                  <a:srgbClr val="000000"/>
                </a:solidFill>
                <a:latin typeface="华文中宋" panose="02010600040101010101" pitchFamily="2" charset="-122"/>
                <a:ea typeface="华文中宋" panose="02010600040101010101" pitchFamily="2" charset="-122"/>
              </a:rPr>
              <a:t>  p, q;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p = </a:t>
            </a:r>
            <a:r>
              <a:rPr lang="en-US" altLang="zh-CN" sz="2000" dirty="0" err="1">
                <a:solidFill>
                  <a:srgbClr val="000000"/>
                </a:solidFill>
                <a:latin typeface="华文中宋" panose="02010600040101010101" pitchFamily="2" charset="-122"/>
                <a:ea typeface="华文中宋" panose="02010600040101010101" pitchFamily="2" charset="-122"/>
              </a:rPr>
              <a:t>llist</a:t>
            </a: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if(p==NULL) return 0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while( p-&gt;link != NULL &amp;&amp; p-&gt;link-&gt;info != x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p = p-&gt;link;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if( p-&gt;link == NULL )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  </a:t>
            </a:r>
            <a:r>
              <a:rPr lang="en-US" altLang="zh-CN" sz="2000" dirty="0" err="1">
                <a:solidFill>
                  <a:srgbClr val="000000"/>
                </a:solidFill>
                <a:latin typeface="华文中宋" panose="02010600040101010101" pitchFamily="2" charset="-122"/>
                <a:ea typeface="华文中宋" panose="02010600040101010101" pitchFamily="2" charset="-122"/>
              </a:rPr>
              <a:t>printf</a:t>
            </a:r>
            <a:r>
              <a:rPr lang="en-US" altLang="zh-CN" sz="2000" dirty="0">
                <a:solidFill>
                  <a:srgbClr val="000000"/>
                </a:solidFill>
                <a:latin typeface="华文中宋" panose="02010600040101010101" pitchFamily="2" charset="-122"/>
                <a:ea typeface="华文中宋" panose="02010600040101010101" pitchFamily="2" charset="-122"/>
              </a:rPr>
              <a:t>(”Not exist!\n ”); return 0 ;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else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q = p-&gt;link;  p-&gt;link = q-&gt;link; free( q ); return 1 ;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  }</a:t>
            </a:r>
          </a:p>
          <a:p>
            <a:pPr>
              <a:lnSpc>
                <a:spcPts val="2600"/>
              </a:lnSpc>
            </a:pPr>
            <a:r>
              <a:rPr lang="en-US" altLang="zh-CN" sz="2000" dirty="0">
                <a:solidFill>
                  <a:srgbClr val="000000"/>
                </a:solidFill>
                <a:latin typeface="华文中宋" panose="02010600040101010101" pitchFamily="2" charset="-122"/>
                <a:ea typeface="华文中宋" panose="02010600040101010101" pitchFamily="2" charset="-122"/>
              </a:rPr>
              <a:t>}</a:t>
            </a:r>
            <a:endParaRPr lang="zh-CN" altLang="en-US" sz="2000" dirty="0">
              <a:solidFill>
                <a:srgbClr val="000000"/>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0065208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8"/>
            <a:ext cx="8153400" cy="4472507"/>
          </a:xfrm>
        </p:spPr>
        <p:txBody>
          <a:bodyPr/>
          <a:lstStyle/>
          <a:p>
            <a:r>
              <a:rPr lang="zh-CN" altLang="en-US" sz="2400" dirty="0"/>
              <a:t>单链表操作的时间复杂度</a:t>
            </a:r>
          </a:p>
          <a:p>
            <a:pPr lvl="1"/>
            <a:endParaRPr lang="zh-CN" altLang="en-US" sz="2000" dirty="0"/>
          </a:p>
          <a:p>
            <a:pPr lvl="1"/>
            <a:r>
              <a:rPr lang="zh-CN" altLang="en-US" sz="2000" dirty="0"/>
              <a:t>在有</a:t>
            </a:r>
            <a:r>
              <a:rPr lang="en-US" altLang="zh-CN" sz="2000" dirty="0"/>
              <a:t>n</a:t>
            </a:r>
            <a:r>
              <a:rPr lang="zh-CN" altLang="en-US" sz="2000" dirty="0"/>
              <a:t>个结点的单链表中查找第</a:t>
            </a:r>
            <a:r>
              <a:rPr lang="en-US" altLang="zh-CN" sz="2000" dirty="0" err="1"/>
              <a:t>i</a:t>
            </a:r>
            <a:r>
              <a:rPr lang="zh-CN" altLang="en-US" sz="2000" dirty="0"/>
              <a:t>个结点时，必须从链表的第一个结点开始往下查找，所需的时间与</a:t>
            </a:r>
            <a:r>
              <a:rPr lang="en-US" altLang="zh-CN" sz="2000" dirty="0" err="1"/>
              <a:t>i</a:t>
            </a:r>
            <a:r>
              <a:rPr lang="zh-CN" altLang="en-US" sz="2000" dirty="0"/>
              <a:t>的大小成正比，最坏情况下要查找</a:t>
            </a:r>
            <a:r>
              <a:rPr lang="en-US" altLang="zh-CN" sz="2000" dirty="0"/>
              <a:t>n</a:t>
            </a:r>
            <a:r>
              <a:rPr lang="zh-CN" altLang="en-US" sz="2000" dirty="0"/>
              <a:t>个结点，平均情况下需要查找</a:t>
            </a:r>
            <a:r>
              <a:rPr lang="en-US" altLang="zh-CN" sz="2000" dirty="0"/>
              <a:t>n/2</a:t>
            </a:r>
            <a:r>
              <a:rPr lang="zh-CN" altLang="en-US" sz="2000" dirty="0"/>
              <a:t>个结点，时间复杂度为</a:t>
            </a:r>
            <a:r>
              <a:rPr lang="en-US" altLang="zh-CN" sz="2000" i="1" dirty="0"/>
              <a:t>O</a:t>
            </a:r>
            <a:r>
              <a:rPr lang="en-US" altLang="zh-CN" sz="2000" dirty="0"/>
              <a:t>(n)</a:t>
            </a:r>
            <a:r>
              <a:rPr lang="zh-CN" altLang="en-US" sz="2000" dirty="0"/>
              <a:t>。</a:t>
            </a:r>
            <a:endParaRPr lang="en-US" altLang="zh-CN" sz="2000" dirty="0"/>
          </a:p>
          <a:p>
            <a:endParaRPr lang="zh-CN" altLang="en-US" sz="2400" dirty="0"/>
          </a:p>
          <a:p>
            <a:pPr lvl="1"/>
            <a:r>
              <a:rPr lang="zh-CN" altLang="en-US" sz="2000" dirty="0"/>
              <a:t>在单链表中找第一个值为</a:t>
            </a:r>
            <a:r>
              <a:rPr lang="en-US" altLang="zh-CN" sz="2000" dirty="0"/>
              <a:t>x</a:t>
            </a:r>
            <a:r>
              <a:rPr lang="zh-CN" altLang="en-US" sz="2000" dirty="0"/>
              <a:t>的结点存储位置，以及在单链表中删除第一个值为</a:t>
            </a:r>
            <a:r>
              <a:rPr lang="en-US" altLang="zh-CN" sz="2000" dirty="0"/>
              <a:t>x</a:t>
            </a:r>
            <a:r>
              <a:rPr lang="zh-CN" altLang="en-US" sz="2000" dirty="0"/>
              <a:t>的结点等算法的时间复杂度均为</a:t>
            </a:r>
            <a:r>
              <a:rPr lang="en-US" altLang="zh-CN" sz="2000" i="1" dirty="0"/>
              <a:t>O</a:t>
            </a:r>
            <a:r>
              <a:rPr lang="en-US" altLang="zh-CN" sz="2000" dirty="0"/>
              <a:t>(n)</a:t>
            </a:r>
            <a:endParaRPr lang="zh-CN" altLang="en-US" sz="2000" dirty="0"/>
          </a:p>
        </p:txBody>
      </p:sp>
    </p:spTree>
    <p:extLst>
      <p:ext uri="{BB962C8B-B14F-4D97-AF65-F5344CB8AC3E}">
        <p14:creationId xmlns:p14="http://schemas.microsoft.com/office/powerpoint/2010/main" val="14162977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8" name="矩形 7">
            <a:extLst>
              <a:ext uri="{FF2B5EF4-FFF2-40B4-BE49-F238E27FC236}">
                <a16:creationId xmlns:a16="http://schemas.microsoft.com/office/drawing/2014/main" id="{DF0FA752-5E5D-4216-B0AC-27121416089B}"/>
              </a:ext>
            </a:extLst>
          </p:cNvPr>
          <p:cNvSpPr/>
          <p:nvPr/>
        </p:nvSpPr>
        <p:spPr bwMode="auto">
          <a:xfrm>
            <a:off x="1334863" y="5470226"/>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矩形 8">
            <a:extLst>
              <a:ext uri="{FF2B5EF4-FFF2-40B4-BE49-F238E27FC236}">
                <a16:creationId xmlns:a16="http://schemas.microsoft.com/office/drawing/2014/main" id="{E4B53495-C5E3-4412-AF26-2D572EC5D990}"/>
              </a:ext>
            </a:extLst>
          </p:cNvPr>
          <p:cNvSpPr/>
          <p:nvPr/>
        </p:nvSpPr>
        <p:spPr bwMode="auto">
          <a:xfrm>
            <a:off x="1964797" y="547022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0" name="椭圆 9">
            <a:extLst>
              <a:ext uri="{FF2B5EF4-FFF2-40B4-BE49-F238E27FC236}">
                <a16:creationId xmlns:a16="http://schemas.microsoft.com/office/drawing/2014/main" id="{4478AD66-4F39-4DFF-8BE1-DA9397823D9E}"/>
              </a:ext>
            </a:extLst>
          </p:cNvPr>
          <p:cNvSpPr/>
          <p:nvPr/>
        </p:nvSpPr>
        <p:spPr bwMode="auto">
          <a:xfrm>
            <a:off x="2186022" y="5625082"/>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1" name="直接箭头连接符 10">
            <a:extLst>
              <a:ext uri="{FF2B5EF4-FFF2-40B4-BE49-F238E27FC236}">
                <a16:creationId xmlns:a16="http://schemas.microsoft.com/office/drawing/2014/main" id="{7B888376-FBE6-4232-8096-3486B7EE1932}"/>
              </a:ext>
            </a:extLst>
          </p:cNvPr>
          <p:cNvCxnSpPr/>
          <p:nvPr/>
        </p:nvCxnSpPr>
        <p:spPr bwMode="auto">
          <a:xfrm>
            <a:off x="2366353" y="5705359"/>
            <a:ext cx="1326744" cy="7156"/>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矩形 11">
            <a:extLst>
              <a:ext uri="{FF2B5EF4-FFF2-40B4-BE49-F238E27FC236}">
                <a16:creationId xmlns:a16="http://schemas.microsoft.com/office/drawing/2014/main" id="{A63BB048-D469-4D40-9E0D-390373C129F9}"/>
              </a:ext>
            </a:extLst>
          </p:cNvPr>
          <p:cNvSpPr/>
          <p:nvPr/>
        </p:nvSpPr>
        <p:spPr bwMode="auto">
          <a:xfrm>
            <a:off x="3703996" y="547738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X</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a:extLst>
              <a:ext uri="{FF2B5EF4-FFF2-40B4-BE49-F238E27FC236}">
                <a16:creationId xmlns:a16="http://schemas.microsoft.com/office/drawing/2014/main" id="{37821925-17AC-49CF-8857-53379BF965F4}"/>
              </a:ext>
            </a:extLst>
          </p:cNvPr>
          <p:cNvSpPr/>
          <p:nvPr/>
        </p:nvSpPr>
        <p:spPr bwMode="auto">
          <a:xfrm>
            <a:off x="4333930" y="547738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椭圆 13">
            <a:extLst>
              <a:ext uri="{FF2B5EF4-FFF2-40B4-BE49-F238E27FC236}">
                <a16:creationId xmlns:a16="http://schemas.microsoft.com/office/drawing/2014/main" id="{EABD2D76-5E9A-4170-8738-B447E93202E7}"/>
              </a:ext>
            </a:extLst>
          </p:cNvPr>
          <p:cNvSpPr/>
          <p:nvPr/>
        </p:nvSpPr>
        <p:spPr bwMode="auto">
          <a:xfrm>
            <a:off x="4555155" y="563223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5" name="直接箭头连接符 14">
            <a:extLst>
              <a:ext uri="{FF2B5EF4-FFF2-40B4-BE49-F238E27FC236}">
                <a16:creationId xmlns:a16="http://schemas.microsoft.com/office/drawing/2014/main" id="{8BFC19CC-C3E4-45CA-92E8-77D87BF00CF0}"/>
              </a:ext>
            </a:extLst>
          </p:cNvPr>
          <p:cNvCxnSpPr/>
          <p:nvPr/>
        </p:nvCxnSpPr>
        <p:spPr bwMode="auto">
          <a:xfrm>
            <a:off x="4643311" y="575022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矩形 15">
            <a:extLst>
              <a:ext uri="{FF2B5EF4-FFF2-40B4-BE49-F238E27FC236}">
                <a16:creationId xmlns:a16="http://schemas.microsoft.com/office/drawing/2014/main" id="{9657361E-0CA5-4633-B619-D127403DC02C}"/>
              </a:ext>
            </a:extLst>
          </p:cNvPr>
          <p:cNvSpPr/>
          <p:nvPr/>
        </p:nvSpPr>
        <p:spPr bwMode="auto">
          <a:xfrm>
            <a:off x="5321238" y="549497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Y</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a:extLst>
              <a:ext uri="{FF2B5EF4-FFF2-40B4-BE49-F238E27FC236}">
                <a16:creationId xmlns:a16="http://schemas.microsoft.com/office/drawing/2014/main" id="{7E0B0199-A19C-435E-97C0-99E3A4A8467C}"/>
              </a:ext>
            </a:extLst>
          </p:cNvPr>
          <p:cNvSpPr/>
          <p:nvPr/>
        </p:nvSpPr>
        <p:spPr bwMode="auto">
          <a:xfrm>
            <a:off x="5951172" y="549497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8" name="椭圆 17">
            <a:extLst>
              <a:ext uri="{FF2B5EF4-FFF2-40B4-BE49-F238E27FC236}">
                <a16:creationId xmlns:a16="http://schemas.microsoft.com/office/drawing/2014/main" id="{223C24B1-CCDA-4280-ACC5-FADBC49C0A14}"/>
              </a:ext>
            </a:extLst>
          </p:cNvPr>
          <p:cNvSpPr/>
          <p:nvPr/>
        </p:nvSpPr>
        <p:spPr bwMode="auto">
          <a:xfrm>
            <a:off x="6172397" y="564983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9" name="直接箭头连接符 18">
            <a:extLst>
              <a:ext uri="{FF2B5EF4-FFF2-40B4-BE49-F238E27FC236}">
                <a16:creationId xmlns:a16="http://schemas.microsoft.com/office/drawing/2014/main" id="{85D24309-F799-4145-A71B-975310F54AE3}"/>
              </a:ext>
            </a:extLst>
          </p:cNvPr>
          <p:cNvCxnSpPr/>
          <p:nvPr/>
        </p:nvCxnSpPr>
        <p:spPr bwMode="auto">
          <a:xfrm>
            <a:off x="6313627" y="577479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直接箭头连接符 20">
            <a:extLst>
              <a:ext uri="{FF2B5EF4-FFF2-40B4-BE49-F238E27FC236}">
                <a16:creationId xmlns:a16="http://schemas.microsoft.com/office/drawing/2014/main" id="{941C2976-F36E-411A-AFD9-89A4E7E2553A}"/>
              </a:ext>
            </a:extLst>
          </p:cNvPr>
          <p:cNvCxnSpPr/>
          <p:nvPr/>
        </p:nvCxnSpPr>
        <p:spPr bwMode="auto">
          <a:xfrm>
            <a:off x="3847519" y="1670878"/>
            <a:ext cx="3516034" cy="342606"/>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矩形 22">
            <a:extLst>
              <a:ext uri="{FF2B5EF4-FFF2-40B4-BE49-F238E27FC236}">
                <a16:creationId xmlns:a16="http://schemas.microsoft.com/office/drawing/2014/main" id="{8B28BD03-B735-4254-8D52-6876BDD83BBC}"/>
              </a:ext>
            </a:extLst>
          </p:cNvPr>
          <p:cNvSpPr/>
          <p:nvPr/>
        </p:nvSpPr>
        <p:spPr bwMode="auto">
          <a:xfrm>
            <a:off x="6978477" y="549108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Z</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a:extLst>
              <a:ext uri="{FF2B5EF4-FFF2-40B4-BE49-F238E27FC236}">
                <a16:creationId xmlns:a16="http://schemas.microsoft.com/office/drawing/2014/main" id="{84A20CEB-51AF-4D99-B94E-59D85AD0A3DD}"/>
              </a:ext>
            </a:extLst>
          </p:cNvPr>
          <p:cNvSpPr/>
          <p:nvPr/>
        </p:nvSpPr>
        <p:spPr bwMode="auto">
          <a:xfrm>
            <a:off x="7608411" y="549108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en-US" altLang="zh-CN" dirty="0">
                <a:latin typeface="Arial" panose="020B0604020202020204" pitchFamily="34" charset="0"/>
                <a:ea typeface="宋体" panose="02010600030101010101" pitchFamily="2" charset="-122"/>
              </a:rPr>
              <a:t>^</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grpSp>
        <p:nvGrpSpPr>
          <p:cNvPr id="32" name="组合 31">
            <a:extLst>
              <a:ext uri="{FF2B5EF4-FFF2-40B4-BE49-F238E27FC236}">
                <a16:creationId xmlns:a16="http://schemas.microsoft.com/office/drawing/2014/main" id="{D90CC622-57C6-4A19-939C-6D4EB03A76BC}"/>
              </a:ext>
            </a:extLst>
          </p:cNvPr>
          <p:cNvGrpSpPr/>
          <p:nvPr/>
        </p:nvGrpSpPr>
        <p:grpSpPr>
          <a:xfrm>
            <a:off x="0" y="1357666"/>
            <a:ext cx="3969515" cy="501445"/>
            <a:chOff x="0" y="1357666"/>
            <a:chExt cx="3969515" cy="501445"/>
          </a:xfrm>
        </p:grpSpPr>
        <p:sp>
          <p:nvSpPr>
            <p:cNvPr id="6" name="矩形 5">
              <a:extLst>
                <a:ext uri="{FF2B5EF4-FFF2-40B4-BE49-F238E27FC236}">
                  <a16:creationId xmlns:a16="http://schemas.microsoft.com/office/drawing/2014/main" id="{8A1014FB-1995-4606-AEF3-A29F805CF6FF}"/>
                </a:ext>
              </a:extLst>
            </p:cNvPr>
            <p:cNvSpPr/>
            <p:nvPr/>
          </p:nvSpPr>
          <p:spPr bwMode="auto">
            <a:xfrm>
              <a:off x="3379579" y="135766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0" name="椭圆 19">
              <a:extLst>
                <a:ext uri="{FF2B5EF4-FFF2-40B4-BE49-F238E27FC236}">
                  <a16:creationId xmlns:a16="http://schemas.microsoft.com/office/drawing/2014/main" id="{7B2BC75B-6FA9-4468-A30A-728B54EA6300}"/>
                </a:ext>
              </a:extLst>
            </p:cNvPr>
            <p:cNvSpPr/>
            <p:nvPr/>
          </p:nvSpPr>
          <p:spPr bwMode="auto">
            <a:xfrm>
              <a:off x="3551427" y="1516270"/>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sp>
          <p:nvSpPr>
            <p:cNvPr id="22" name="文本框 21">
              <a:extLst>
                <a:ext uri="{FF2B5EF4-FFF2-40B4-BE49-F238E27FC236}">
                  <a16:creationId xmlns:a16="http://schemas.microsoft.com/office/drawing/2014/main" id="{603CFF91-4304-4835-82FC-C6DBE9206038}"/>
                </a:ext>
              </a:extLst>
            </p:cNvPr>
            <p:cNvSpPr txBox="1"/>
            <p:nvPr/>
          </p:nvSpPr>
          <p:spPr>
            <a:xfrm>
              <a:off x="2741259" y="1387775"/>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31" name="文本框 30">
              <a:extLst>
                <a:ext uri="{FF2B5EF4-FFF2-40B4-BE49-F238E27FC236}">
                  <a16:creationId xmlns:a16="http://schemas.microsoft.com/office/drawing/2014/main" id="{A2D906E2-90A9-43D9-A01C-7F3A00685D2C}"/>
                </a:ext>
              </a:extLst>
            </p:cNvPr>
            <p:cNvSpPr txBox="1"/>
            <p:nvPr/>
          </p:nvSpPr>
          <p:spPr>
            <a:xfrm>
              <a:off x="0" y="1387775"/>
              <a:ext cx="2746265"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struct node *list;</a:t>
              </a:r>
              <a:endParaRPr lang="zh-CN" altLang="en-US" sz="2400" dirty="0">
                <a:latin typeface="华文中宋" panose="02010600040101010101" pitchFamily="2" charset="-122"/>
                <a:ea typeface="华文中宋" panose="02010600040101010101" pitchFamily="2" charset="-122"/>
              </a:endParaRPr>
            </a:p>
          </p:txBody>
        </p:sp>
      </p:grpSp>
      <p:grpSp>
        <p:nvGrpSpPr>
          <p:cNvPr id="41" name="组合 40">
            <a:extLst>
              <a:ext uri="{FF2B5EF4-FFF2-40B4-BE49-F238E27FC236}">
                <a16:creationId xmlns:a16="http://schemas.microsoft.com/office/drawing/2014/main" id="{4A8CAE61-A0FB-4238-8002-1B78D59D15A3}"/>
              </a:ext>
            </a:extLst>
          </p:cNvPr>
          <p:cNvGrpSpPr/>
          <p:nvPr/>
        </p:nvGrpSpPr>
        <p:grpSpPr>
          <a:xfrm>
            <a:off x="0" y="1979822"/>
            <a:ext cx="8583423" cy="526399"/>
            <a:chOff x="0" y="1979822"/>
            <a:chExt cx="8583423" cy="526399"/>
          </a:xfrm>
        </p:grpSpPr>
        <p:sp>
          <p:nvSpPr>
            <p:cNvPr id="29" name="文本框 28">
              <a:extLst>
                <a:ext uri="{FF2B5EF4-FFF2-40B4-BE49-F238E27FC236}">
                  <a16:creationId xmlns:a16="http://schemas.microsoft.com/office/drawing/2014/main" id="{4C4C444D-E70C-4701-8B32-8BEC06FD99AD}"/>
                </a:ext>
              </a:extLst>
            </p:cNvPr>
            <p:cNvSpPr txBox="1"/>
            <p:nvPr/>
          </p:nvSpPr>
          <p:spPr>
            <a:xfrm>
              <a:off x="0" y="2044556"/>
              <a:ext cx="7176965"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 = (struct node*)malloc(</a:t>
              </a:r>
              <a:r>
                <a:rPr lang="en-US" altLang="zh-CN" sz="2400" dirty="0" err="1">
                  <a:latin typeface="华文中宋" panose="02010600040101010101" pitchFamily="2" charset="-122"/>
                  <a:ea typeface="华文中宋" panose="02010600040101010101" pitchFamily="2" charset="-122"/>
                </a:rPr>
                <a:t>sizeof</a:t>
              </a:r>
              <a:r>
                <a:rPr lang="en-US" altLang="zh-CN" sz="2400" dirty="0">
                  <a:latin typeface="华文中宋" panose="02010600040101010101" pitchFamily="2" charset="-122"/>
                  <a:ea typeface="华文中宋" panose="02010600040101010101" pitchFamily="2" charset="-122"/>
                </a:rPr>
                <a:t>(struct node));</a:t>
              </a:r>
              <a:endParaRPr lang="zh-CN" altLang="en-US" sz="2400" dirty="0">
                <a:latin typeface="华文中宋" panose="02010600040101010101" pitchFamily="2" charset="-122"/>
                <a:ea typeface="华文中宋" panose="02010600040101010101" pitchFamily="2" charset="-122"/>
              </a:endParaRPr>
            </a:p>
          </p:txBody>
        </p:sp>
        <p:sp>
          <p:nvSpPr>
            <p:cNvPr id="37" name="矩形 36">
              <a:extLst>
                <a:ext uri="{FF2B5EF4-FFF2-40B4-BE49-F238E27FC236}">
                  <a16:creationId xmlns:a16="http://schemas.microsoft.com/office/drawing/2014/main" id="{608D0407-F5B3-4FCB-999F-DE0529836E9D}"/>
                </a:ext>
              </a:extLst>
            </p:cNvPr>
            <p:cNvSpPr/>
            <p:nvPr/>
          </p:nvSpPr>
          <p:spPr bwMode="auto">
            <a:xfrm>
              <a:off x="7363553" y="1979823"/>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8" name="矩形 37">
              <a:extLst>
                <a:ext uri="{FF2B5EF4-FFF2-40B4-BE49-F238E27FC236}">
                  <a16:creationId xmlns:a16="http://schemas.microsoft.com/office/drawing/2014/main" id="{A52402C8-7302-487D-BC2F-581CF81AFB3C}"/>
                </a:ext>
              </a:extLst>
            </p:cNvPr>
            <p:cNvSpPr/>
            <p:nvPr/>
          </p:nvSpPr>
          <p:spPr bwMode="auto">
            <a:xfrm>
              <a:off x="7993487" y="1979822"/>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9" name="椭圆 38">
              <a:extLst>
                <a:ext uri="{FF2B5EF4-FFF2-40B4-BE49-F238E27FC236}">
                  <a16:creationId xmlns:a16="http://schemas.microsoft.com/office/drawing/2014/main" id="{BEEFBB43-744D-4649-A5A3-9E33E3A0573D}"/>
                </a:ext>
              </a:extLst>
            </p:cNvPr>
            <p:cNvSpPr/>
            <p:nvPr/>
          </p:nvSpPr>
          <p:spPr bwMode="auto">
            <a:xfrm>
              <a:off x="8214712" y="2134679"/>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sp>
        <p:nvSpPr>
          <p:cNvPr id="40" name="文本框 39">
            <a:extLst>
              <a:ext uri="{FF2B5EF4-FFF2-40B4-BE49-F238E27FC236}">
                <a16:creationId xmlns:a16="http://schemas.microsoft.com/office/drawing/2014/main" id="{F423846E-1942-412E-A975-5C2E0EC35CA8}"/>
              </a:ext>
            </a:extLst>
          </p:cNvPr>
          <p:cNvSpPr txBox="1"/>
          <p:nvPr/>
        </p:nvSpPr>
        <p:spPr>
          <a:xfrm>
            <a:off x="-1" y="2712685"/>
            <a:ext cx="4905510"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List-&gt;data = 0 ;list-&gt;link = null;</a:t>
            </a:r>
            <a:endParaRPr lang="zh-CN" altLang="en-US" sz="2400" dirty="0">
              <a:latin typeface="华文中宋" panose="02010600040101010101" pitchFamily="2" charset="-122"/>
              <a:ea typeface="华文中宋" panose="02010600040101010101" pitchFamily="2" charset="-122"/>
            </a:endParaRPr>
          </a:p>
        </p:txBody>
      </p:sp>
      <p:grpSp>
        <p:nvGrpSpPr>
          <p:cNvPr id="47" name="组合 46">
            <a:extLst>
              <a:ext uri="{FF2B5EF4-FFF2-40B4-BE49-F238E27FC236}">
                <a16:creationId xmlns:a16="http://schemas.microsoft.com/office/drawing/2014/main" id="{7C59D8B2-0B96-4CCC-AB5C-43DA1DDEB732}"/>
              </a:ext>
            </a:extLst>
          </p:cNvPr>
          <p:cNvGrpSpPr/>
          <p:nvPr/>
        </p:nvGrpSpPr>
        <p:grpSpPr>
          <a:xfrm>
            <a:off x="7363553" y="1962622"/>
            <a:ext cx="1219870" cy="501446"/>
            <a:chOff x="5225055" y="2712684"/>
            <a:chExt cx="1219870" cy="501446"/>
          </a:xfrm>
        </p:grpSpPr>
        <p:sp>
          <p:nvSpPr>
            <p:cNvPr id="44" name="矩形 43">
              <a:extLst>
                <a:ext uri="{FF2B5EF4-FFF2-40B4-BE49-F238E27FC236}">
                  <a16:creationId xmlns:a16="http://schemas.microsoft.com/office/drawing/2014/main" id="{8086C554-97C0-401B-BDEB-F924C7739F55}"/>
                </a:ext>
              </a:extLst>
            </p:cNvPr>
            <p:cNvSpPr/>
            <p:nvPr/>
          </p:nvSpPr>
          <p:spPr bwMode="auto">
            <a:xfrm>
              <a:off x="5225055" y="2712685"/>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0</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45" name="矩形 44">
              <a:extLst>
                <a:ext uri="{FF2B5EF4-FFF2-40B4-BE49-F238E27FC236}">
                  <a16:creationId xmlns:a16="http://schemas.microsoft.com/office/drawing/2014/main" id="{C5FC500A-6711-47F5-9AFC-8763103CEA08}"/>
                </a:ext>
              </a:extLst>
            </p:cNvPr>
            <p:cNvSpPr/>
            <p:nvPr/>
          </p:nvSpPr>
          <p:spPr bwMode="auto">
            <a:xfrm>
              <a:off x="5854989" y="271268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grpSp>
      <p:grpSp>
        <p:nvGrpSpPr>
          <p:cNvPr id="49" name="组合 48">
            <a:extLst>
              <a:ext uri="{FF2B5EF4-FFF2-40B4-BE49-F238E27FC236}">
                <a16:creationId xmlns:a16="http://schemas.microsoft.com/office/drawing/2014/main" id="{A8D6D1AA-0F36-4160-ADD1-187C023973AE}"/>
              </a:ext>
            </a:extLst>
          </p:cNvPr>
          <p:cNvGrpSpPr/>
          <p:nvPr/>
        </p:nvGrpSpPr>
        <p:grpSpPr>
          <a:xfrm>
            <a:off x="49447" y="3329207"/>
            <a:ext cx="3969515" cy="501445"/>
            <a:chOff x="0" y="1357666"/>
            <a:chExt cx="3969515" cy="501445"/>
          </a:xfrm>
        </p:grpSpPr>
        <p:sp>
          <p:nvSpPr>
            <p:cNvPr id="50" name="矩形 49">
              <a:extLst>
                <a:ext uri="{FF2B5EF4-FFF2-40B4-BE49-F238E27FC236}">
                  <a16:creationId xmlns:a16="http://schemas.microsoft.com/office/drawing/2014/main" id="{6154FC45-5B57-4060-A6A2-89BA215F4B1B}"/>
                </a:ext>
              </a:extLst>
            </p:cNvPr>
            <p:cNvSpPr/>
            <p:nvPr/>
          </p:nvSpPr>
          <p:spPr bwMode="auto">
            <a:xfrm>
              <a:off x="3379579" y="135766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1" name="椭圆 50">
              <a:extLst>
                <a:ext uri="{FF2B5EF4-FFF2-40B4-BE49-F238E27FC236}">
                  <a16:creationId xmlns:a16="http://schemas.microsoft.com/office/drawing/2014/main" id="{078E3852-884A-40B2-944B-1BEBDE96F5C7}"/>
                </a:ext>
              </a:extLst>
            </p:cNvPr>
            <p:cNvSpPr/>
            <p:nvPr/>
          </p:nvSpPr>
          <p:spPr bwMode="auto">
            <a:xfrm>
              <a:off x="3551427" y="1516270"/>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sp>
          <p:nvSpPr>
            <p:cNvPr id="52" name="文本框 51">
              <a:extLst>
                <a:ext uri="{FF2B5EF4-FFF2-40B4-BE49-F238E27FC236}">
                  <a16:creationId xmlns:a16="http://schemas.microsoft.com/office/drawing/2014/main" id="{C63CF2AB-16BB-46B9-8634-A91EFEE4C5D0}"/>
                </a:ext>
              </a:extLst>
            </p:cNvPr>
            <p:cNvSpPr txBox="1"/>
            <p:nvPr/>
          </p:nvSpPr>
          <p:spPr>
            <a:xfrm>
              <a:off x="2741259" y="1387775"/>
              <a:ext cx="37542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p</a:t>
              </a:r>
              <a:endParaRPr lang="zh-CN" altLang="en-US" sz="2400" dirty="0">
                <a:latin typeface="华文中宋" panose="02010600040101010101" pitchFamily="2" charset="-122"/>
                <a:ea typeface="华文中宋" panose="02010600040101010101" pitchFamily="2" charset="-122"/>
              </a:endParaRPr>
            </a:p>
          </p:txBody>
        </p:sp>
        <p:sp>
          <p:nvSpPr>
            <p:cNvPr id="53" name="文本框 52">
              <a:extLst>
                <a:ext uri="{FF2B5EF4-FFF2-40B4-BE49-F238E27FC236}">
                  <a16:creationId xmlns:a16="http://schemas.microsoft.com/office/drawing/2014/main" id="{3AF66CAC-A238-4677-9A24-40EBC6E37D3E}"/>
                </a:ext>
              </a:extLst>
            </p:cNvPr>
            <p:cNvSpPr txBox="1"/>
            <p:nvPr/>
          </p:nvSpPr>
          <p:spPr>
            <a:xfrm>
              <a:off x="0" y="1387775"/>
              <a:ext cx="243047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struct node *p;</a:t>
              </a:r>
              <a:endParaRPr lang="zh-CN" altLang="en-US" sz="2400" dirty="0">
                <a:latin typeface="华文中宋" panose="02010600040101010101" pitchFamily="2" charset="-122"/>
                <a:ea typeface="华文中宋" panose="02010600040101010101" pitchFamily="2" charset="-122"/>
              </a:endParaRPr>
            </a:p>
          </p:txBody>
        </p:sp>
      </p:grpSp>
      <p:sp>
        <p:nvSpPr>
          <p:cNvPr id="56" name="文本框 55">
            <a:extLst>
              <a:ext uri="{FF2B5EF4-FFF2-40B4-BE49-F238E27FC236}">
                <a16:creationId xmlns:a16="http://schemas.microsoft.com/office/drawing/2014/main" id="{6E07A90A-015A-4836-B0FE-B1A4CA7097E3}"/>
              </a:ext>
            </a:extLst>
          </p:cNvPr>
          <p:cNvSpPr txBox="1"/>
          <p:nvPr/>
        </p:nvSpPr>
        <p:spPr>
          <a:xfrm>
            <a:off x="72238" y="4008115"/>
            <a:ext cx="681308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p = (struct node*)malloc(</a:t>
            </a:r>
            <a:r>
              <a:rPr lang="en-US" altLang="zh-CN" sz="2400" dirty="0" err="1">
                <a:latin typeface="华文中宋" panose="02010600040101010101" pitchFamily="2" charset="-122"/>
                <a:ea typeface="华文中宋" panose="02010600040101010101" pitchFamily="2" charset="-122"/>
              </a:rPr>
              <a:t>sizeof</a:t>
            </a:r>
            <a:r>
              <a:rPr lang="en-US" altLang="zh-CN" sz="2400" dirty="0">
                <a:latin typeface="华文中宋" panose="02010600040101010101" pitchFamily="2" charset="-122"/>
                <a:ea typeface="华文中宋" panose="02010600040101010101" pitchFamily="2" charset="-122"/>
              </a:rPr>
              <a:t>(struct node));</a:t>
            </a:r>
            <a:endParaRPr lang="zh-CN" altLang="en-US" sz="2400" dirty="0">
              <a:latin typeface="华文中宋" panose="02010600040101010101" pitchFamily="2" charset="-122"/>
              <a:ea typeface="华文中宋" panose="02010600040101010101" pitchFamily="2" charset="-122"/>
            </a:endParaRPr>
          </a:p>
        </p:txBody>
      </p:sp>
      <p:sp>
        <p:nvSpPr>
          <p:cNvPr id="57" name="文本框 56">
            <a:extLst>
              <a:ext uri="{FF2B5EF4-FFF2-40B4-BE49-F238E27FC236}">
                <a16:creationId xmlns:a16="http://schemas.microsoft.com/office/drawing/2014/main" id="{14CF3514-A0F1-458A-BBB1-57C8DB5E4BFF}"/>
              </a:ext>
            </a:extLst>
          </p:cNvPr>
          <p:cNvSpPr txBox="1"/>
          <p:nvPr/>
        </p:nvSpPr>
        <p:spPr>
          <a:xfrm>
            <a:off x="101977" y="4606325"/>
            <a:ext cx="8661023" cy="461665"/>
          </a:xfrm>
          <a:prstGeom prst="rect">
            <a:avLst/>
          </a:prstGeom>
          <a:noFill/>
        </p:spPr>
        <p:txBody>
          <a:bodyPr wrap="square" rtlCol="0">
            <a:spAutoFit/>
          </a:bodyPr>
          <a:lstStyle/>
          <a:p>
            <a:r>
              <a:rPr lang="en-US" altLang="zh-CN" sz="2400" dirty="0">
                <a:latin typeface="华文中宋" panose="02010600040101010101" pitchFamily="2" charset="-122"/>
                <a:ea typeface="华文中宋" panose="02010600040101010101" pitchFamily="2" charset="-122"/>
              </a:rPr>
              <a:t>p-&gt;data = 2 ;p-&gt;link = list-&gt;link; list-&gt;link = p ;</a:t>
            </a:r>
            <a:endParaRPr lang="zh-CN" altLang="en-US" sz="2400" dirty="0">
              <a:latin typeface="华文中宋" panose="02010600040101010101" pitchFamily="2" charset="-122"/>
              <a:ea typeface="华文中宋" panose="02010600040101010101" pitchFamily="2" charset="-122"/>
            </a:endParaRPr>
          </a:p>
        </p:txBody>
      </p:sp>
      <p:sp>
        <p:nvSpPr>
          <p:cNvPr id="59" name="矩形 58">
            <a:extLst>
              <a:ext uri="{FF2B5EF4-FFF2-40B4-BE49-F238E27FC236}">
                <a16:creationId xmlns:a16="http://schemas.microsoft.com/office/drawing/2014/main" id="{36BC4B3B-743D-4460-A3C5-55AC6C240B91}"/>
              </a:ext>
            </a:extLst>
          </p:cNvPr>
          <p:cNvSpPr/>
          <p:nvPr/>
        </p:nvSpPr>
        <p:spPr bwMode="auto">
          <a:xfrm>
            <a:off x="495195" y="546179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0" name="椭圆 59">
            <a:extLst>
              <a:ext uri="{FF2B5EF4-FFF2-40B4-BE49-F238E27FC236}">
                <a16:creationId xmlns:a16="http://schemas.microsoft.com/office/drawing/2014/main" id="{520D6C71-4F51-4509-B969-AF8390989F5E}"/>
              </a:ext>
            </a:extLst>
          </p:cNvPr>
          <p:cNvSpPr/>
          <p:nvPr/>
        </p:nvSpPr>
        <p:spPr bwMode="auto">
          <a:xfrm>
            <a:off x="637112" y="5653581"/>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grpSp>
        <p:nvGrpSpPr>
          <p:cNvPr id="61" name="组合 60">
            <a:extLst>
              <a:ext uri="{FF2B5EF4-FFF2-40B4-BE49-F238E27FC236}">
                <a16:creationId xmlns:a16="http://schemas.microsoft.com/office/drawing/2014/main" id="{4612FE64-EB7D-422A-8E72-A26FEEE32885}"/>
              </a:ext>
            </a:extLst>
          </p:cNvPr>
          <p:cNvGrpSpPr/>
          <p:nvPr/>
        </p:nvGrpSpPr>
        <p:grpSpPr>
          <a:xfrm>
            <a:off x="2627245" y="6163099"/>
            <a:ext cx="1219870" cy="501446"/>
            <a:chOff x="5225055" y="2712684"/>
            <a:chExt cx="1219870" cy="501446"/>
          </a:xfrm>
        </p:grpSpPr>
        <p:sp>
          <p:nvSpPr>
            <p:cNvPr id="62" name="矩形 61">
              <a:extLst>
                <a:ext uri="{FF2B5EF4-FFF2-40B4-BE49-F238E27FC236}">
                  <a16:creationId xmlns:a16="http://schemas.microsoft.com/office/drawing/2014/main" id="{F9842B1A-05BF-4BBA-9530-02C69BE3FE45}"/>
                </a:ext>
              </a:extLst>
            </p:cNvPr>
            <p:cNvSpPr/>
            <p:nvPr/>
          </p:nvSpPr>
          <p:spPr bwMode="auto">
            <a:xfrm>
              <a:off x="5225055" y="2712685"/>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2</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63" name="矩形 62">
              <a:extLst>
                <a:ext uri="{FF2B5EF4-FFF2-40B4-BE49-F238E27FC236}">
                  <a16:creationId xmlns:a16="http://schemas.microsoft.com/office/drawing/2014/main" id="{3FB3C21E-49AF-4C2C-9CC0-FBA9777B9AC3}"/>
                </a:ext>
              </a:extLst>
            </p:cNvPr>
            <p:cNvSpPr/>
            <p:nvPr/>
          </p:nvSpPr>
          <p:spPr bwMode="auto">
            <a:xfrm>
              <a:off x="5854989" y="271268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grpSp>
      <p:cxnSp>
        <p:nvCxnSpPr>
          <p:cNvPr id="66" name="直接箭头连接符 65">
            <a:extLst>
              <a:ext uri="{FF2B5EF4-FFF2-40B4-BE49-F238E27FC236}">
                <a16:creationId xmlns:a16="http://schemas.microsoft.com/office/drawing/2014/main" id="{CDE1B341-3E7B-4AFA-B0C0-3D831FFC683A}"/>
              </a:ext>
            </a:extLst>
          </p:cNvPr>
          <p:cNvCxnSpPr>
            <a:endCxn id="12" idx="2"/>
          </p:cNvCxnSpPr>
          <p:nvPr/>
        </p:nvCxnSpPr>
        <p:spPr bwMode="auto">
          <a:xfrm flipV="1">
            <a:off x="3551427" y="5978827"/>
            <a:ext cx="467536" cy="413095"/>
          </a:xfrm>
          <a:prstGeom prst="straightConnector1">
            <a:avLst/>
          </a:prstGeom>
          <a:solidFill>
            <a:schemeClr val="accent1"/>
          </a:solidFill>
          <a:ln w="44450" cap="flat" cmpd="sng" algn="ctr">
            <a:solidFill>
              <a:srgbClr val="FF0000"/>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8" name="直接箭头连接符 67">
            <a:extLst>
              <a:ext uri="{FF2B5EF4-FFF2-40B4-BE49-F238E27FC236}">
                <a16:creationId xmlns:a16="http://schemas.microsoft.com/office/drawing/2014/main" id="{4C6F7B80-779D-4B2A-81B1-69898B86B3CE}"/>
              </a:ext>
            </a:extLst>
          </p:cNvPr>
          <p:cNvCxnSpPr>
            <a:stCxn id="9" idx="2"/>
          </p:cNvCxnSpPr>
          <p:nvPr/>
        </p:nvCxnSpPr>
        <p:spPr bwMode="auto">
          <a:xfrm>
            <a:off x="2259765" y="5971670"/>
            <a:ext cx="416925" cy="235134"/>
          </a:xfrm>
          <a:prstGeom prst="straightConnector1">
            <a:avLst/>
          </a:prstGeom>
          <a:solidFill>
            <a:schemeClr val="accent1"/>
          </a:solidFill>
          <a:ln w="47625" cap="flat" cmpd="sng" algn="ctr">
            <a:solidFill>
              <a:srgbClr val="FF0000"/>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直接箭头连接符 68">
            <a:extLst>
              <a:ext uri="{FF2B5EF4-FFF2-40B4-BE49-F238E27FC236}">
                <a16:creationId xmlns:a16="http://schemas.microsoft.com/office/drawing/2014/main" id="{9765BFDB-E64F-4504-ACD2-AF8809724DB7}"/>
              </a:ext>
            </a:extLst>
          </p:cNvPr>
          <p:cNvCxnSpPr>
            <a:endCxn id="8" idx="1"/>
          </p:cNvCxnSpPr>
          <p:nvPr/>
        </p:nvCxnSpPr>
        <p:spPr bwMode="auto">
          <a:xfrm flipV="1">
            <a:off x="841209" y="5720949"/>
            <a:ext cx="493654" cy="29852"/>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430321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60"/>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69"/>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66"/>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6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0" presetClass="exit" presetSubtype="0" fill="hold" nodeType="clickEffect">
                                  <p:stCondLst>
                                    <p:cond delay="0"/>
                                  </p:stCondLst>
                                  <p:childTnLst>
                                    <p:animEffect transition="out" filter="fade">
                                      <p:cBhvr>
                                        <p:cTn id="78" dur="500"/>
                                        <p:tgtEl>
                                          <p:spTgt spid="11"/>
                                        </p:tgtEl>
                                      </p:cBhvr>
                                    </p:animEffect>
                                    <p:set>
                                      <p:cBhvr>
                                        <p:cTn id="79"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2" grpId="0" animBg="1"/>
      <p:bldP spid="13" grpId="0" animBg="1"/>
      <p:bldP spid="14" grpId="0" animBg="1"/>
      <p:bldP spid="16" grpId="0" animBg="1"/>
      <p:bldP spid="17" grpId="0" animBg="1"/>
      <p:bldP spid="18" grpId="0" animBg="1"/>
      <p:bldP spid="23" grpId="0" animBg="1"/>
      <p:bldP spid="24" grpId="0" animBg="1"/>
      <p:bldP spid="40" grpId="0"/>
      <p:bldP spid="56" grpId="0"/>
      <p:bldP spid="57" grpId="0"/>
      <p:bldP spid="59" grpId="0" animBg="1"/>
      <p:bldP spid="6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回顾约瑟夫问题</a:t>
            </a:r>
          </a:p>
        </p:txBody>
      </p:sp>
      <p:sp>
        <p:nvSpPr>
          <p:cNvPr id="4" name="内容占位符 2"/>
          <p:cNvSpPr txBox="1">
            <a:spLocks/>
          </p:cNvSpPr>
          <p:nvPr/>
        </p:nvSpPr>
        <p:spPr bwMode="auto">
          <a:xfrm>
            <a:off x="120730" y="1412378"/>
            <a:ext cx="8718469" cy="2388657"/>
          </a:xfrm>
          <a:prstGeom prst="rect">
            <a:avLst/>
          </a:prstGeom>
          <a:solidFill>
            <a:schemeClr val="bg1">
              <a:lumMod val="90000"/>
            </a:schemeClr>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74637" lvl="2" indent="0">
              <a:spcBef>
                <a:spcPts val="700"/>
              </a:spcBef>
              <a:buSzPct val="60000"/>
              <a:buFont typeface="Wingdings" pitchFamily="2" charset="2"/>
              <a:buNone/>
            </a:pPr>
            <a:r>
              <a:rPr lang="zh-CN" altLang="en-US" dirty="0"/>
              <a:t>约瑟夫生者死者游戏问题描述：</a:t>
            </a:r>
            <a:r>
              <a:rPr lang="en-US" altLang="zh-CN" dirty="0"/>
              <a:t>5</a:t>
            </a:r>
            <a:r>
              <a:rPr lang="zh-CN" altLang="en-US" dirty="0"/>
              <a:t>个旅客同乘一条船，因为严重超载，加上风高浪大，危险万分；因此船长告诉乘客，只有将全船一半的旅客投入海中，其余人才能幸免遇难。无奈，大家只得同意这种办法，并议定</a:t>
            </a:r>
            <a:r>
              <a:rPr lang="en-US" altLang="zh-CN" dirty="0"/>
              <a:t>5</a:t>
            </a:r>
            <a:r>
              <a:rPr lang="zh-CN" altLang="en-US" dirty="0"/>
              <a:t>个人</a:t>
            </a:r>
            <a:r>
              <a:rPr lang="zh-CN" altLang="en-US" dirty="0">
                <a:solidFill>
                  <a:srgbClr val="FF0000"/>
                </a:solidFill>
              </a:rPr>
              <a:t>围成一圈</a:t>
            </a:r>
            <a:r>
              <a:rPr lang="zh-CN" altLang="en-US" dirty="0"/>
              <a:t>，由第一个人开始，依次报数，数到第</a:t>
            </a:r>
            <a:r>
              <a:rPr lang="en-US" altLang="zh-CN" dirty="0"/>
              <a:t>2</a:t>
            </a:r>
            <a:r>
              <a:rPr lang="zh-CN" altLang="en-US" dirty="0"/>
              <a:t>人，便把他投入大海中，然后从他的下一个人数起，数到第</a:t>
            </a:r>
            <a:r>
              <a:rPr lang="en-US" altLang="zh-CN" dirty="0"/>
              <a:t>2</a:t>
            </a:r>
            <a:r>
              <a:rPr lang="zh-CN" altLang="en-US" dirty="0"/>
              <a:t>人，再将他投入大海，如此循环，直到剩下</a:t>
            </a:r>
            <a:r>
              <a:rPr lang="en-US" altLang="zh-CN" dirty="0"/>
              <a:t>2</a:t>
            </a:r>
            <a:r>
              <a:rPr lang="zh-CN" altLang="en-US" dirty="0"/>
              <a:t>个乘客为止。问哪些位置是将被扔下大海的位置。</a:t>
            </a:r>
          </a:p>
        </p:txBody>
      </p:sp>
      <p:grpSp>
        <p:nvGrpSpPr>
          <p:cNvPr id="35" name="组合 34">
            <a:extLst>
              <a:ext uri="{FF2B5EF4-FFF2-40B4-BE49-F238E27FC236}">
                <a16:creationId xmlns:a16="http://schemas.microsoft.com/office/drawing/2014/main" id="{738907A2-BFD3-36E0-D69D-FE5CD7744073}"/>
              </a:ext>
            </a:extLst>
          </p:cNvPr>
          <p:cNvGrpSpPr/>
          <p:nvPr/>
        </p:nvGrpSpPr>
        <p:grpSpPr>
          <a:xfrm>
            <a:off x="539078" y="4117126"/>
            <a:ext cx="7841643" cy="1777218"/>
            <a:chOff x="539078" y="4117126"/>
            <a:chExt cx="7841643" cy="1777218"/>
          </a:xfrm>
        </p:grpSpPr>
        <p:sp>
          <p:nvSpPr>
            <p:cNvPr id="8" name="矩形 7">
              <a:extLst>
                <a:ext uri="{FF2B5EF4-FFF2-40B4-BE49-F238E27FC236}">
                  <a16:creationId xmlns:a16="http://schemas.microsoft.com/office/drawing/2014/main" id="{0D463722-57EC-4DD8-A92B-A3FA36090C17}"/>
                </a:ext>
              </a:extLst>
            </p:cNvPr>
            <p:cNvSpPr/>
            <p:nvPr/>
          </p:nvSpPr>
          <p:spPr bwMode="auto">
            <a:xfrm>
              <a:off x="539078" y="4117127"/>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矩形 8">
              <a:extLst>
                <a:ext uri="{FF2B5EF4-FFF2-40B4-BE49-F238E27FC236}">
                  <a16:creationId xmlns:a16="http://schemas.microsoft.com/office/drawing/2014/main" id="{1C6EE256-E1E7-BC84-F731-29963AD43401}"/>
                </a:ext>
              </a:extLst>
            </p:cNvPr>
            <p:cNvSpPr/>
            <p:nvPr/>
          </p:nvSpPr>
          <p:spPr bwMode="auto">
            <a:xfrm>
              <a:off x="1169012" y="411712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0" name="椭圆 9">
              <a:extLst>
                <a:ext uri="{FF2B5EF4-FFF2-40B4-BE49-F238E27FC236}">
                  <a16:creationId xmlns:a16="http://schemas.microsoft.com/office/drawing/2014/main" id="{D4BF63C0-47B8-26F1-37E6-D5F65BFB1044}"/>
                </a:ext>
              </a:extLst>
            </p:cNvPr>
            <p:cNvSpPr/>
            <p:nvPr/>
          </p:nvSpPr>
          <p:spPr bwMode="auto">
            <a:xfrm>
              <a:off x="1390237" y="427198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1" name="直接箭头连接符 10">
              <a:extLst>
                <a:ext uri="{FF2B5EF4-FFF2-40B4-BE49-F238E27FC236}">
                  <a16:creationId xmlns:a16="http://schemas.microsoft.com/office/drawing/2014/main" id="{2E7A16D5-4678-ABFA-3479-896CFF6ACA0E}"/>
                </a:ext>
              </a:extLst>
            </p:cNvPr>
            <p:cNvCxnSpPr>
              <a:stCxn id="10" idx="4"/>
              <a:endCxn id="13" idx="0"/>
            </p:cNvCxnSpPr>
            <p:nvPr/>
          </p:nvCxnSpPr>
          <p:spPr bwMode="auto">
            <a:xfrm flipH="1">
              <a:off x="1489115" y="4493208"/>
              <a:ext cx="4361" cy="85485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矩形 11">
              <a:extLst>
                <a:ext uri="{FF2B5EF4-FFF2-40B4-BE49-F238E27FC236}">
                  <a16:creationId xmlns:a16="http://schemas.microsoft.com/office/drawing/2014/main" id="{0F8DB1EB-0BBE-D178-A958-0D5433A6E728}"/>
                </a:ext>
              </a:extLst>
            </p:cNvPr>
            <p:cNvSpPr/>
            <p:nvPr/>
          </p:nvSpPr>
          <p:spPr bwMode="auto">
            <a:xfrm>
              <a:off x="564213" y="534806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a:extLst>
                <a:ext uri="{FF2B5EF4-FFF2-40B4-BE49-F238E27FC236}">
                  <a16:creationId xmlns:a16="http://schemas.microsoft.com/office/drawing/2014/main" id="{B2EBE177-FB46-CEC1-8029-37060D18B1F0}"/>
                </a:ext>
              </a:extLst>
            </p:cNvPr>
            <p:cNvSpPr/>
            <p:nvPr/>
          </p:nvSpPr>
          <p:spPr bwMode="auto">
            <a:xfrm>
              <a:off x="1194147" y="534806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椭圆 13">
              <a:extLst>
                <a:ext uri="{FF2B5EF4-FFF2-40B4-BE49-F238E27FC236}">
                  <a16:creationId xmlns:a16="http://schemas.microsoft.com/office/drawing/2014/main" id="{183FFD09-6A06-AFE5-1BD8-38EC4C113E57}"/>
                </a:ext>
              </a:extLst>
            </p:cNvPr>
            <p:cNvSpPr/>
            <p:nvPr/>
          </p:nvSpPr>
          <p:spPr bwMode="auto">
            <a:xfrm>
              <a:off x="1415372" y="550291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5" name="直接箭头连接符 14">
              <a:extLst>
                <a:ext uri="{FF2B5EF4-FFF2-40B4-BE49-F238E27FC236}">
                  <a16:creationId xmlns:a16="http://schemas.microsoft.com/office/drawing/2014/main" id="{BF0D15B2-F726-A206-4043-AD34D8CCF7BF}"/>
                </a:ext>
              </a:extLst>
            </p:cNvPr>
            <p:cNvCxnSpPr/>
            <p:nvPr/>
          </p:nvCxnSpPr>
          <p:spPr bwMode="auto">
            <a:xfrm>
              <a:off x="1503528" y="562090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矩形 15">
              <a:extLst>
                <a:ext uri="{FF2B5EF4-FFF2-40B4-BE49-F238E27FC236}">
                  <a16:creationId xmlns:a16="http://schemas.microsoft.com/office/drawing/2014/main" id="{E277F255-1417-4A3F-DEDA-5DA67FB81292}"/>
                </a:ext>
              </a:extLst>
            </p:cNvPr>
            <p:cNvSpPr/>
            <p:nvPr/>
          </p:nvSpPr>
          <p:spPr bwMode="auto">
            <a:xfrm>
              <a:off x="2181455" y="536565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a:extLst>
                <a:ext uri="{FF2B5EF4-FFF2-40B4-BE49-F238E27FC236}">
                  <a16:creationId xmlns:a16="http://schemas.microsoft.com/office/drawing/2014/main" id="{3FCD90AA-CCB2-C841-67AB-D31132D730E5}"/>
                </a:ext>
              </a:extLst>
            </p:cNvPr>
            <p:cNvSpPr/>
            <p:nvPr/>
          </p:nvSpPr>
          <p:spPr bwMode="auto">
            <a:xfrm>
              <a:off x="2811389" y="536565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8" name="椭圆 17">
              <a:extLst>
                <a:ext uri="{FF2B5EF4-FFF2-40B4-BE49-F238E27FC236}">
                  <a16:creationId xmlns:a16="http://schemas.microsoft.com/office/drawing/2014/main" id="{CFBA9411-9B4F-1EF5-D35D-B47775CE3A7D}"/>
                </a:ext>
              </a:extLst>
            </p:cNvPr>
            <p:cNvSpPr/>
            <p:nvPr/>
          </p:nvSpPr>
          <p:spPr bwMode="auto">
            <a:xfrm>
              <a:off x="3032614" y="552051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9" name="直接箭头连接符 18">
              <a:extLst>
                <a:ext uri="{FF2B5EF4-FFF2-40B4-BE49-F238E27FC236}">
                  <a16:creationId xmlns:a16="http://schemas.microsoft.com/office/drawing/2014/main" id="{AEF7A469-314F-D3DD-D009-0992AB1D3A4A}"/>
                </a:ext>
              </a:extLst>
            </p:cNvPr>
            <p:cNvCxnSpPr/>
            <p:nvPr/>
          </p:nvCxnSpPr>
          <p:spPr bwMode="auto">
            <a:xfrm>
              <a:off x="3173844" y="564547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矩形 22">
              <a:extLst>
                <a:ext uri="{FF2B5EF4-FFF2-40B4-BE49-F238E27FC236}">
                  <a16:creationId xmlns:a16="http://schemas.microsoft.com/office/drawing/2014/main" id="{26D50C7A-9BDB-0BF1-71B0-1C8BCF427441}"/>
                </a:ext>
              </a:extLst>
            </p:cNvPr>
            <p:cNvSpPr/>
            <p:nvPr/>
          </p:nvSpPr>
          <p:spPr bwMode="auto">
            <a:xfrm>
              <a:off x="3838694" y="536176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a:extLst>
                <a:ext uri="{FF2B5EF4-FFF2-40B4-BE49-F238E27FC236}">
                  <a16:creationId xmlns:a16="http://schemas.microsoft.com/office/drawing/2014/main" id="{97E38D90-DA6D-408C-A26A-9BEC12D127EE}"/>
                </a:ext>
              </a:extLst>
            </p:cNvPr>
            <p:cNvSpPr/>
            <p:nvPr/>
          </p:nvSpPr>
          <p:spPr bwMode="auto">
            <a:xfrm>
              <a:off x="4468628" y="536176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5" name="椭圆 24">
              <a:extLst>
                <a:ext uri="{FF2B5EF4-FFF2-40B4-BE49-F238E27FC236}">
                  <a16:creationId xmlns:a16="http://schemas.microsoft.com/office/drawing/2014/main" id="{3B28A0B1-5323-4A12-3BE5-58EF884EC40F}"/>
                </a:ext>
              </a:extLst>
            </p:cNvPr>
            <p:cNvSpPr/>
            <p:nvPr/>
          </p:nvSpPr>
          <p:spPr bwMode="auto">
            <a:xfrm>
              <a:off x="4689853" y="5516620"/>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6" name="直接箭头连接符 25">
              <a:extLst>
                <a:ext uri="{FF2B5EF4-FFF2-40B4-BE49-F238E27FC236}">
                  <a16:creationId xmlns:a16="http://schemas.microsoft.com/office/drawing/2014/main" id="{FE65C2E8-52F0-B469-AA93-7788052745AA}"/>
                </a:ext>
              </a:extLst>
            </p:cNvPr>
            <p:cNvCxnSpPr/>
            <p:nvPr/>
          </p:nvCxnSpPr>
          <p:spPr bwMode="auto">
            <a:xfrm>
              <a:off x="4778009" y="5634609"/>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矩形 26">
              <a:extLst>
                <a:ext uri="{FF2B5EF4-FFF2-40B4-BE49-F238E27FC236}">
                  <a16:creationId xmlns:a16="http://schemas.microsoft.com/office/drawing/2014/main" id="{D0092551-03F7-73ED-EAA7-A89AC36CDA64}"/>
                </a:ext>
              </a:extLst>
            </p:cNvPr>
            <p:cNvSpPr/>
            <p:nvPr/>
          </p:nvSpPr>
          <p:spPr bwMode="auto">
            <a:xfrm>
              <a:off x="5455936" y="5379359"/>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a:extLst>
                <a:ext uri="{FF2B5EF4-FFF2-40B4-BE49-F238E27FC236}">
                  <a16:creationId xmlns:a16="http://schemas.microsoft.com/office/drawing/2014/main" id="{725786A7-15C1-FA53-AAEE-50E6972EFE2D}"/>
                </a:ext>
              </a:extLst>
            </p:cNvPr>
            <p:cNvSpPr/>
            <p:nvPr/>
          </p:nvSpPr>
          <p:spPr bwMode="auto">
            <a:xfrm>
              <a:off x="6085870" y="537935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9" name="椭圆 28">
              <a:extLst>
                <a:ext uri="{FF2B5EF4-FFF2-40B4-BE49-F238E27FC236}">
                  <a16:creationId xmlns:a16="http://schemas.microsoft.com/office/drawing/2014/main" id="{D352DE59-66E0-F95A-9083-27F296EAE75B}"/>
                </a:ext>
              </a:extLst>
            </p:cNvPr>
            <p:cNvSpPr/>
            <p:nvPr/>
          </p:nvSpPr>
          <p:spPr bwMode="auto">
            <a:xfrm>
              <a:off x="6307095" y="5534215"/>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30" name="直接箭头连接符 29">
              <a:extLst>
                <a:ext uri="{FF2B5EF4-FFF2-40B4-BE49-F238E27FC236}">
                  <a16:creationId xmlns:a16="http://schemas.microsoft.com/office/drawing/2014/main" id="{A281D843-24FA-E6E2-EBEA-A17A2434E40B}"/>
                </a:ext>
              </a:extLst>
            </p:cNvPr>
            <p:cNvCxnSpPr/>
            <p:nvPr/>
          </p:nvCxnSpPr>
          <p:spPr bwMode="auto">
            <a:xfrm>
              <a:off x="6448325" y="565917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矩形 30">
              <a:extLst>
                <a:ext uri="{FF2B5EF4-FFF2-40B4-BE49-F238E27FC236}">
                  <a16:creationId xmlns:a16="http://schemas.microsoft.com/office/drawing/2014/main" id="{9668EB2B-A0AD-2EFC-4E39-16DA8E52CEAA}"/>
                </a:ext>
              </a:extLst>
            </p:cNvPr>
            <p:cNvSpPr/>
            <p:nvPr/>
          </p:nvSpPr>
          <p:spPr bwMode="auto">
            <a:xfrm>
              <a:off x="7160851" y="5392899"/>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2" name="矩形 31">
              <a:extLst>
                <a:ext uri="{FF2B5EF4-FFF2-40B4-BE49-F238E27FC236}">
                  <a16:creationId xmlns:a16="http://schemas.microsoft.com/office/drawing/2014/main" id="{CA24B907-3492-50A7-335F-480036CE1011}"/>
                </a:ext>
              </a:extLst>
            </p:cNvPr>
            <p:cNvSpPr/>
            <p:nvPr/>
          </p:nvSpPr>
          <p:spPr bwMode="auto">
            <a:xfrm>
              <a:off x="7790785" y="539289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cxnSp>
          <p:nvCxnSpPr>
            <p:cNvPr id="33" name="直接箭头连接符 32">
              <a:extLst>
                <a:ext uri="{FF2B5EF4-FFF2-40B4-BE49-F238E27FC236}">
                  <a16:creationId xmlns:a16="http://schemas.microsoft.com/office/drawing/2014/main" id="{2C6422DA-F5D6-D1A7-8439-984977D16243}"/>
                </a:ext>
              </a:extLst>
            </p:cNvPr>
            <p:cNvCxnSpPr/>
            <p:nvPr/>
          </p:nvCxnSpPr>
          <p:spPr bwMode="auto">
            <a:xfrm flipH="1">
              <a:off x="1735560" y="4328629"/>
              <a:ext cx="6321540"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直接连接符 33">
              <a:extLst>
                <a:ext uri="{FF2B5EF4-FFF2-40B4-BE49-F238E27FC236}">
                  <a16:creationId xmlns:a16="http://schemas.microsoft.com/office/drawing/2014/main" id="{276153A7-A70C-AE8D-2D26-D64D3CF8B6E8}"/>
                </a:ext>
              </a:extLst>
            </p:cNvPr>
            <p:cNvCxnSpPr/>
            <p:nvPr/>
          </p:nvCxnSpPr>
          <p:spPr bwMode="auto">
            <a:xfrm>
              <a:off x="8057100" y="4328629"/>
              <a:ext cx="0" cy="1261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Tree>
    <p:extLst>
      <p:ext uri="{BB962C8B-B14F-4D97-AF65-F5344CB8AC3E}">
        <p14:creationId xmlns:p14="http://schemas.microsoft.com/office/powerpoint/2010/main" val="3305005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循环链表</a:t>
            </a:r>
          </a:p>
        </p:txBody>
      </p:sp>
      <p:sp>
        <p:nvSpPr>
          <p:cNvPr id="7" name="内容占位符 6"/>
          <p:cNvSpPr>
            <a:spLocks noGrp="1"/>
          </p:cNvSpPr>
          <p:nvPr>
            <p:ph idx="1"/>
          </p:nvPr>
        </p:nvSpPr>
        <p:spPr>
          <a:xfrm>
            <a:off x="612775" y="1341439"/>
            <a:ext cx="8153400" cy="3244210"/>
          </a:xfrm>
          <a:noFill/>
          <a:ln w="9525">
            <a:noFill/>
            <a:miter lim="800000"/>
            <a:headEnd/>
            <a:tailEnd/>
          </a:ln>
        </p:spPr>
        <p:txBody>
          <a:bodyPr vert="horz" wrap="square" lIns="91440" tIns="45720" rIns="91440" bIns="45720" numCol="1" anchor="t" anchorCtr="0" compatLnSpc="1">
            <a:prstTxWarp prst="textNoShape">
              <a:avLst/>
            </a:prstTxWarp>
          </a:bodyPr>
          <a:lstStyle/>
          <a:p>
            <a:r>
              <a:rPr lang="zh-CN" altLang="en-US" sz="2400" dirty="0"/>
              <a:t>循环链表</a:t>
            </a:r>
          </a:p>
          <a:p>
            <a:pPr lvl="1"/>
            <a:r>
              <a:rPr lang="zh-CN" altLang="en-US" sz="2000" dirty="0"/>
              <a:t>将单链表的最后一个结点的指针指向单链表的头结点</a:t>
            </a:r>
            <a:r>
              <a:rPr lang="en-US" altLang="zh-CN" sz="2000" dirty="0"/>
              <a:t>, </a:t>
            </a:r>
            <a:r>
              <a:rPr lang="zh-CN" altLang="en-US" sz="2000" dirty="0"/>
              <a:t>即得到循环链表</a:t>
            </a:r>
          </a:p>
          <a:p>
            <a:pPr lvl="1"/>
            <a:r>
              <a:rPr lang="zh-CN" altLang="en-US" sz="2000" dirty="0"/>
              <a:t>循环链表未增加新的存储空间</a:t>
            </a:r>
            <a:r>
              <a:rPr lang="en-US" altLang="zh-CN" sz="2000" dirty="0"/>
              <a:t>, </a:t>
            </a:r>
            <a:r>
              <a:rPr lang="zh-CN" altLang="en-US" sz="2000" dirty="0"/>
              <a:t>但从任一结点出发都能访问所有结点</a:t>
            </a:r>
          </a:p>
          <a:p>
            <a:pPr lvl="1"/>
            <a:r>
              <a:rPr lang="zh-CN" altLang="en-US" sz="2000" dirty="0"/>
              <a:t>若经常要访问、修改首结点和末结点</a:t>
            </a:r>
            <a:r>
              <a:rPr lang="en-US" altLang="zh-CN" sz="2000" dirty="0"/>
              <a:t>, </a:t>
            </a:r>
            <a:r>
              <a:rPr lang="zh-CN" altLang="en-US" sz="2000" dirty="0"/>
              <a:t>让表头指针指向循环链表末结点</a:t>
            </a:r>
            <a:r>
              <a:rPr lang="en-US" altLang="zh-CN" sz="2000" dirty="0"/>
              <a:t>, </a:t>
            </a:r>
            <a:r>
              <a:rPr lang="zh-CN" altLang="en-US" sz="2000" dirty="0"/>
              <a:t>可以方便对表头表尾的操作</a:t>
            </a:r>
          </a:p>
        </p:txBody>
      </p:sp>
    </p:spTree>
    <p:extLst>
      <p:ext uri="{BB962C8B-B14F-4D97-AF65-F5344CB8AC3E}">
        <p14:creationId xmlns:p14="http://schemas.microsoft.com/office/powerpoint/2010/main" val="19459189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4" name="矩形 3"/>
          <p:cNvSpPr/>
          <p:nvPr/>
        </p:nvSpPr>
        <p:spPr bwMode="auto">
          <a:xfrm>
            <a:off x="170601" y="218191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1113502" y="2183422"/>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1743436" y="218342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1964661" y="233827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9" name="直接箭头连接符 8"/>
          <p:cNvCxnSpPr>
            <a:stCxn id="8" idx="4"/>
            <a:endCxn id="11" idx="0"/>
          </p:cNvCxnSpPr>
          <p:nvPr/>
        </p:nvCxnSpPr>
        <p:spPr bwMode="auto">
          <a:xfrm flipH="1">
            <a:off x="2063539" y="2559503"/>
            <a:ext cx="4361" cy="85485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矩形 9"/>
          <p:cNvSpPr/>
          <p:nvPr/>
        </p:nvSpPr>
        <p:spPr bwMode="auto">
          <a:xfrm>
            <a:off x="1138637" y="341435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1768571" y="341435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椭圆 11"/>
          <p:cNvSpPr/>
          <p:nvPr/>
        </p:nvSpPr>
        <p:spPr bwMode="auto">
          <a:xfrm>
            <a:off x="1989796" y="356921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3" name="直接箭头连接符 12"/>
          <p:cNvCxnSpPr/>
          <p:nvPr/>
        </p:nvCxnSpPr>
        <p:spPr bwMode="auto">
          <a:xfrm>
            <a:off x="2077952" y="368720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13"/>
          <p:cNvSpPr/>
          <p:nvPr/>
        </p:nvSpPr>
        <p:spPr bwMode="auto">
          <a:xfrm>
            <a:off x="2755879" y="343195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3385813" y="343195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椭圆 15"/>
          <p:cNvSpPr/>
          <p:nvPr/>
        </p:nvSpPr>
        <p:spPr bwMode="auto">
          <a:xfrm>
            <a:off x="3607038" y="358680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7" name="直接箭头连接符 16"/>
          <p:cNvCxnSpPr/>
          <p:nvPr/>
        </p:nvCxnSpPr>
        <p:spPr bwMode="auto">
          <a:xfrm>
            <a:off x="3748268" y="3711770"/>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342449" y="2340522"/>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19" name="直接箭头连接符 18"/>
          <p:cNvCxnSpPr/>
          <p:nvPr/>
        </p:nvCxnSpPr>
        <p:spPr bwMode="auto">
          <a:xfrm flipV="1">
            <a:off x="517572" y="2432640"/>
            <a:ext cx="594687" cy="18979"/>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170601" y="1777127"/>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21" name="矩形 20"/>
          <p:cNvSpPr/>
          <p:nvPr/>
        </p:nvSpPr>
        <p:spPr bwMode="auto">
          <a:xfrm>
            <a:off x="4413118" y="3428059"/>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5043052" y="342805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3" name="椭圆 22"/>
          <p:cNvSpPr/>
          <p:nvPr/>
        </p:nvSpPr>
        <p:spPr bwMode="auto">
          <a:xfrm>
            <a:off x="5264277" y="3582915"/>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4" name="直接箭头连接符 23"/>
          <p:cNvCxnSpPr/>
          <p:nvPr/>
        </p:nvCxnSpPr>
        <p:spPr bwMode="auto">
          <a:xfrm>
            <a:off x="5352433" y="3700904"/>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矩形 24"/>
          <p:cNvSpPr/>
          <p:nvPr/>
        </p:nvSpPr>
        <p:spPr bwMode="auto">
          <a:xfrm>
            <a:off x="6030360" y="344565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6660294" y="344565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7" name="椭圆 26"/>
          <p:cNvSpPr/>
          <p:nvPr/>
        </p:nvSpPr>
        <p:spPr bwMode="auto">
          <a:xfrm>
            <a:off x="6881519" y="3600510"/>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8" name="直接箭头连接符 27"/>
          <p:cNvCxnSpPr/>
          <p:nvPr/>
        </p:nvCxnSpPr>
        <p:spPr bwMode="auto">
          <a:xfrm>
            <a:off x="7022749" y="372547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7735275" y="345919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8365209" y="345919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cxnSp>
        <p:nvCxnSpPr>
          <p:cNvPr id="33" name="直接箭头连接符 32"/>
          <p:cNvCxnSpPr/>
          <p:nvPr/>
        </p:nvCxnSpPr>
        <p:spPr bwMode="auto">
          <a:xfrm flipH="1">
            <a:off x="2338637" y="2448332"/>
            <a:ext cx="6321540"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35"/>
          <p:cNvCxnSpPr/>
          <p:nvPr/>
        </p:nvCxnSpPr>
        <p:spPr bwMode="auto">
          <a:xfrm>
            <a:off x="8660177" y="2448332"/>
            <a:ext cx="0" cy="1261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内容占位符 6"/>
          <p:cNvSpPr>
            <a:spLocks noGrp="1"/>
          </p:cNvSpPr>
          <p:nvPr>
            <p:ph idx="1"/>
          </p:nvPr>
        </p:nvSpPr>
        <p:spPr>
          <a:xfrm>
            <a:off x="612775" y="1341439"/>
            <a:ext cx="8153400" cy="560016"/>
          </a:xfrm>
        </p:spPr>
        <p:txBody>
          <a:bodyPr/>
          <a:lstStyle/>
          <a:p>
            <a:r>
              <a:rPr lang="zh-CN" altLang="en-US" dirty="0"/>
              <a:t>带头结点的循环链表</a:t>
            </a:r>
            <a:endParaRPr lang="en-US" altLang="zh-CN" dirty="0"/>
          </a:p>
        </p:txBody>
      </p:sp>
      <p:sp>
        <p:nvSpPr>
          <p:cNvPr id="34" name="矩形 33"/>
          <p:cNvSpPr/>
          <p:nvPr/>
        </p:nvSpPr>
        <p:spPr bwMode="auto">
          <a:xfrm>
            <a:off x="8496066" y="566283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5" name="矩形 34"/>
          <p:cNvSpPr/>
          <p:nvPr/>
        </p:nvSpPr>
        <p:spPr bwMode="auto">
          <a:xfrm>
            <a:off x="130604" y="4402502"/>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7" name="矩形 36"/>
          <p:cNvSpPr/>
          <p:nvPr/>
        </p:nvSpPr>
        <p:spPr bwMode="auto">
          <a:xfrm>
            <a:off x="760538" y="440250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8" name="椭圆 37"/>
          <p:cNvSpPr/>
          <p:nvPr/>
        </p:nvSpPr>
        <p:spPr bwMode="auto">
          <a:xfrm>
            <a:off x="981763" y="455735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39" name="直接箭头连接符 38"/>
          <p:cNvCxnSpPr>
            <a:stCxn id="38" idx="4"/>
            <a:endCxn id="42" idx="0"/>
          </p:cNvCxnSpPr>
          <p:nvPr/>
        </p:nvCxnSpPr>
        <p:spPr bwMode="auto">
          <a:xfrm flipH="1">
            <a:off x="1080641" y="4778583"/>
            <a:ext cx="4361" cy="85485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1" name="矩形 40"/>
          <p:cNvSpPr/>
          <p:nvPr/>
        </p:nvSpPr>
        <p:spPr bwMode="auto">
          <a:xfrm>
            <a:off x="155739" y="563343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1</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2" name="矩形 41"/>
          <p:cNvSpPr/>
          <p:nvPr/>
        </p:nvSpPr>
        <p:spPr bwMode="auto">
          <a:xfrm>
            <a:off x="785673" y="563343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3" name="椭圆 42"/>
          <p:cNvSpPr/>
          <p:nvPr/>
        </p:nvSpPr>
        <p:spPr bwMode="auto">
          <a:xfrm>
            <a:off x="1006898" y="578829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44" name="直接箭头连接符 43"/>
          <p:cNvCxnSpPr/>
          <p:nvPr/>
        </p:nvCxnSpPr>
        <p:spPr bwMode="auto">
          <a:xfrm>
            <a:off x="1095054" y="590628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5" name="矩形 44"/>
          <p:cNvSpPr/>
          <p:nvPr/>
        </p:nvSpPr>
        <p:spPr bwMode="auto">
          <a:xfrm>
            <a:off x="1772981" y="565103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2</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6" name="矩形 45"/>
          <p:cNvSpPr/>
          <p:nvPr/>
        </p:nvSpPr>
        <p:spPr bwMode="auto">
          <a:xfrm>
            <a:off x="2402915" y="565103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7" name="椭圆 46"/>
          <p:cNvSpPr/>
          <p:nvPr/>
        </p:nvSpPr>
        <p:spPr bwMode="auto">
          <a:xfrm>
            <a:off x="2624140" y="580588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48" name="直接箭头连接符 47"/>
          <p:cNvCxnSpPr/>
          <p:nvPr/>
        </p:nvCxnSpPr>
        <p:spPr bwMode="auto">
          <a:xfrm>
            <a:off x="2765370" y="5930850"/>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9" name="椭圆 48"/>
          <p:cNvSpPr/>
          <p:nvPr/>
        </p:nvSpPr>
        <p:spPr bwMode="auto">
          <a:xfrm>
            <a:off x="8667914" y="5821442"/>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50" name="直接箭头连接符 49"/>
          <p:cNvCxnSpPr>
            <a:stCxn id="49" idx="2"/>
            <a:endCxn id="61" idx="3"/>
          </p:cNvCxnSpPr>
          <p:nvPr/>
        </p:nvCxnSpPr>
        <p:spPr bwMode="auto">
          <a:xfrm flipH="1" flipV="1">
            <a:off x="7972247" y="5928996"/>
            <a:ext cx="695667" cy="354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1" name="文本框 50"/>
          <p:cNvSpPr txBox="1"/>
          <p:nvPr/>
        </p:nvSpPr>
        <p:spPr>
          <a:xfrm>
            <a:off x="8496066" y="5258047"/>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52" name="矩形 51"/>
          <p:cNvSpPr/>
          <p:nvPr/>
        </p:nvSpPr>
        <p:spPr bwMode="auto">
          <a:xfrm>
            <a:off x="3430220" y="5647139"/>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3</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3" name="矩形 52"/>
          <p:cNvSpPr/>
          <p:nvPr/>
        </p:nvSpPr>
        <p:spPr bwMode="auto">
          <a:xfrm>
            <a:off x="4060154" y="564713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4" name="椭圆 53"/>
          <p:cNvSpPr/>
          <p:nvPr/>
        </p:nvSpPr>
        <p:spPr bwMode="auto">
          <a:xfrm>
            <a:off x="4281379" y="5801995"/>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55" name="直接箭头连接符 54"/>
          <p:cNvCxnSpPr/>
          <p:nvPr/>
        </p:nvCxnSpPr>
        <p:spPr bwMode="auto">
          <a:xfrm>
            <a:off x="4369535" y="5919984"/>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6" name="矩形 55"/>
          <p:cNvSpPr/>
          <p:nvPr/>
        </p:nvSpPr>
        <p:spPr bwMode="auto">
          <a:xfrm>
            <a:off x="5047462" y="566473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4</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7" name="矩形 56"/>
          <p:cNvSpPr/>
          <p:nvPr/>
        </p:nvSpPr>
        <p:spPr bwMode="auto">
          <a:xfrm>
            <a:off x="5677396" y="566473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8" name="椭圆 57"/>
          <p:cNvSpPr/>
          <p:nvPr/>
        </p:nvSpPr>
        <p:spPr bwMode="auto">
          <a:xfrm>
            <a:off x="5898621" y="5819590"/>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59" name="直接箭头连接符 58"/>
          <p:cNvCxnSpPr/>
          <p:nvPr/>
        </p:nvCxnSpPr>
        <p:spPr bwMode="auto">
          <a:xfrm>
            <a:off x="6039851" y="594455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0" name="矩形 59"/>
          <p:cNvSpPr/>
          <p:nvPr/>
        </p:nvSpPr>
        <p:spPr bwMode="auto">
          <a:xfrm>
            <a:off x="6752377" y="567827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5</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1" name="矩形 60"/>
          <p:cNvSpPr/>
          <p:nvPr/>
        </p:nvSpPr>
        <p:spPr bwMode="auto">
          <a:xfrm>
            <a:off x="7382311" y="567827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cxnSp>
        <p:nvCxnSpPr>
          <p:cNvPr id="62" name="直接箭头连接符 61"/>
          <p:cNvCxnSpPr/>
          <p:nvPr/>
        </p:nvCxnSpPr>
        <p:spPr bwMode="auto">
          <a:xfrm flipH="1">
            <a:off x="1355739" y="4667412"/>
            <a:ext cx="6321540"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3" name="直接连接符 62"/>
          <p:cNvCxnSpPr/>
          <p:nvPr/>
        </p:nvCxnSpPr>
        <p:spPr bwMode="auto">
          <a:xfrm>
            <a:off x="7677279" y="4667412"/>
            <a:ext cx="0" cy="1261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1373571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4" name="矩形 3"/>
          <p:cNvSpPr/>
          <p:nvPr/>
        </p:nvSpPr>
        <p:spPr bwMode="auto">
          <a:xfrm>
            <a:off x="170601" y="218191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1113502" y="2183422"/>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1743436" y="218342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1964661" y="233827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9" name="直接箭头连接符 8"/>
          <p:cNvCxnSpPr>
            <a:stCxn id="8" idx="4"/>
            <a:endCxn id="11" idx="0"/>
          </p:cNvCxnSpPr>
          <p:nvPr/>
        </p:nvCxnSpPr>
        <p:spPr bwMode="auto">
          <a:xfrm flipH="1">
            <a:off x="2063539" y="2559503"/>
            <a:ext cx="4361" cy="85485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342449" y="2340522"/>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19" name="直接箭头连接符 18"/>
          <p:cNvCxnSpPr/>
          <p:nvPr/>
        </p:nvCxnSpPr>
        <p:spPr bwMode="auto">
          <a:xfrm flipV="1">
            <a:off x="517572" y="2432640"/>
            <a:ext cx="594687" cy="18979"/>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170601" y="1777127"/>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grpSp>
        <p:nvGrpSpPr>
          <p:cNvPr id="3" name="组合 2">
            <a:extLst>
              <a:ext uri="{FF2B5EF4-FFF2-40B4-BE49-F238E27FC236}">
                <a16:creationId xmlns:a16="http://schemas.microsoft.com/office/drawing/2014/main" id="{81ED3349-904F-0BA6-9CA0-D2A60D8068B1}"/>
              </a:ext>
            </a:extLst>
          </p:cNvPr>
          <p:cNvGrpSpPr/>
          <p:nvPr/>
        </p:nvGrpSpPr>
        <p:grpSpPr>
          <a:xfrm>
            <a:off x="1138637" y="3414356"/>
            <a:ext cx="7816508" cy="546283"/>
            <a:chOff x="1138637" y="3414356"/>
            <a:chExt cx="7816508" cy="546283"/>
          </a:xfrm>
        </p:grpSpPr>
        <p:sp>
          <p:nvSpPr>
            <p:cNvPr id="10" name="矩形 9"/>
            <p:cNvSpPr/>
            <p:nvPr/>
          </p:nvSpPr>
          <p:spPr bwMode="auto">
            <a:xfrm>
              <a:off x="1138637" y="341435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X</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1768571" y="341435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椭圆 11"/>
            <p:cNvSpPr/>
            <p:nvPr/>
          </p:nvSpPr>
          <p:spPr bwMode="auto">
            <a:xfrm>
              <a:off x="1989796" y="356921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3" name="直接箭头连接符 12"/>
            <p:cNvCxnSpPr/>
            <p:nvPr/>
          </p:nvCxnSpPr>
          <p:spPr bwMode="auto">
            <a:xfrm>
              <a:off x="2077952" y="368720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13"/>
            <p:cNvSpPr/>
            <p:nvPr/>
          </p:nvSpPr>
          <p:spPr bwMode="auto">
            <a:xfrm>
              <a:off x="2755879" y="343195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Y</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3385813" y="343195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椭圆 15"/>
            <p:cNvSpPr/>
            <p:nvPr/>
          </p:nvSpPr>
          <p:spPr bwMode="auto">
            <a:xfrm>
              <a:off x="3607038" y="358680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7" name="直接箭头连接符 16"/>
            <p:cNvCxnSpPr/>
            <p:nvPr/>
          </p:nvCxnSpPr>
          <p:spPr bwMode="auto">
            <a:xfrm>
              <a:off x="3748268" y="3711770"/>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1" name="矩形 20"/>
            <p:cNvSpPr/>
            <p:nvPr/>
          </p:nvSpPr>
          <p:spPr bwMode="auto">
            <a:xfrm>
              <a:off x="4413118" y="3428059"/>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Z</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5043052" y="342805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3" name="椭圆 22"/>
            <p:cNvSpPr/>
            <p:nvPr/>
          </p:nvSpPr>
          <p:spPr bwMode="auto">
            <a:xfrm>
              <a:off x="5264277" y="3582915"/>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4" name="直接箭头连接符 23"/>
            <p:cNvCxnSpPr/>
            <p:nvPr/>
          </p:nvCxnSpPr>
          <p:spPr bwMode="auto">
            <a:xfrm>
              <a:off x="5352433" y="3700904"/>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矩形 24"/>
            <p:cNvSpPr/>
            <p:nvPr/>
          </p:nvSpPr>
          <p:spPr bwMode="auto">
            <a:xfrm>
              <a:off x="6030360" y="344565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6660294" y="344565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7" name="椭圆 26"/>
            <p:cNvSpPr/>
            <p:nvPr/>
          </p:nvSpPr>
          <p:spPr bwMode="auto">
            <a:xfrm>
              <a:off x="6881519" y="3600510"/>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8" name="直接箭头连接符 27"/>
            <p:cNvCxnSpPr/>
            <p:nvPr/>
          </p:nvCxnSpPr>
          <p:spPr bwMode="auto">
            <a:xfrm>
              <a:off x="7022749" y="372547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7735275" y="345919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8365209" y="345919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grpSp>
      <p:cxnSp>
        <p:nvCxnSpPr>
          <p:cNvPr id="33" name="直接箭头连接符 32"/>
          <p:cNvCxnSpPr/>
          <p:nvPr/>
        </p:nvCxnSpPr>
        <p:spPr bwMode="auto">
          <a:xfrm flipH="1">
            <a:off x="2338637" y="2448332"/>
            <a:ext cx="6321540"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35"/>
          <p:cNvCxnSpPr/>
          <p:nvPr/>
        </p:nvCxnSpPr>
        <p:spPr bwMode="auto">
          <a:xfrm>
            <a:off x="8660177" y="2448332"/>
            <a:ext cx="0" cy="1261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0" name="内容占位符 6"/>
          <p:cNvSpPr>
            <a:spLocks noGrp="1"/>
          </p:cNvSpPr>
          <p:nvPr>
            <p:ph idx="1"/>
          </p:nvPr>
        </p:nvSpPr>
        <p:spPr>
          <a:xfrm>
            <a:off x="612775" y="1341439"/>
            <a:ext cx="8153400" cy="560016"/>
          </a:xfrm>
        </p:spPr>
        <p:txBody>
          <a:bodyPr/>
          <a:lstStyle/>
          <a:p>
            <a:r>
              <a:rPr lang="zh-CN" altLang="en-US" dirty="0"/>
              <a:t>带头结点的循环链表</a:t>
            </a:r>
            <a:endParaRPr lang="en-US" altLang="zh-CN" dirty="0"/>
          </a:p>
        </p:txBody>
      </p:sp>
      <p:sp>
        <p:nvSpPr>
          <p:cNvPr id="64" name="文本框 63">
            <a:extLst>
              <a:ext uri="{FF2B5EF4-FFF2-40B4-BE49-F238E27FC236}">
                <a16:creationId xmlns:a16="http://schemas.microsoft.com/office/drawing/2014/main" id="{4BC4F7AA-5523-48DB-A61D-D2B6620B1D8A}"/>
              </a:ext>
            </a:extLst>
          </p:cNvPr>
          <p:cNvSpPr txBox="1"/>
          <p:nvPr/>
        </p:nvSpPr>
        <p:spPr>
          <a:xfrm>
            <a:off x="116190" y="4206243"/>
            <a:ext cx="2954655" cy="461665"/>
          </a:xfrm>
          <a:prstGeom prst="rect">
            <a:avLst/>
          </a:prstGeom>
          <a:no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单向循环链表初始化</a:t>
            </a:r>
          </a:p>
        </p:txBody>
      </p:sp>
      <p:grpSp>
        <p:nvGrpSpPr>
          <p:cNvPr id="65" name="组合 64">
            <a:extLst>
              <a:ext uri="{FF2B5EF4-FFF2-40B4-BE49-F238E27FC236}">
                <a16:creationId xmlns:a16="http://schemas.microsoft.com/office/drawing/2014/main" id="{BC56B478-091E-4F87-AB10-AE7FC48F5BB4}"/>
              </a:ext>
            </a:extLst>
          </p:cNvPr>
          <p:cNvGrpSpPr/>
          <p:nvPr/>
        </p:nvGrpSpPr>
        <p:grpSpPr>
          <a:xfrm>
            <a:off x="116190" y="4656903"/>
            <a:ext cx="3969515" cy="501445"/>
            <a:chOff x="0" y="1357666"/>
            <a:chExt cx="3969515" cy="501445"/>
          </a:xfrm>
        </p:grpSpPr>
        <p:sp>
          <p:nvSpPr>
            <p:cNvPr id="66" name="矩形 65">
              <a:extLst>
                <a:ext uri="{FF2B5EF4-FFF2-40B4-BE49-F238E27FC236}">
                  <a16:creationId xmlns:a16="http://schemas.microsoft.com/office/drawing/2014/main" id="{2300CD60-F2A1-403C-946B-27D22984415F}"/>
                </a:ext>
              </a:extLst>
            </p:cNvPr>
            <p:cNvSpPr/>
            <p:nvPr/>
          </p:nvSpPr>
          <p:spPr bwMode="auto">
            <a:xfrm>
              <a:off x="3379579" y="135766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7" name="椭圆 66">
              <a:extLst>
                <a:ext uri="{FF2B5EF4-FFF2-40B4-BE49-F238E27FC236}">
                  <a16:creationId xmlns:a16="http://schemas.microsoft.com/office/drawing/2014/main" id="{4B0D2B1E-8A6C-4E05-AD45-8F73EA918903}"/>
                </a:ext>
              </a:extLst>
            </p:cNvPr>
            <p:cNvSpPr/>
            <p:nvPr/>
          </p:nvSpPr>
          <p:spPr bwMode="auto">
            <a:xfrm>
              <a:off x="3551427" y="1516270"/>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sp>
          <p:nvSpPr>
            <p:cNvPr id="68" name="文本框 67">
              <a:extLst>
                <a:ext uri="{FF2B5EF4-FFF2-40B4-BE49-F238E27FC236}">
                  <a16:creationId xmlns:a16="http://schemas.microsoft.com/office/drawing/2014/main" id="{7ECD960E-CB7B-450A-AEB5-429B6F7E6B27}"/>
                </a:ext>
              </a:extLst>
            </p:cNvPr>
            <p:cNvSpPr txBox="1"/>
            <p:nvPr/>
          </p:nvSpPr>
          <p:spPr>
            <a:xfrm>
              <a:off x="2741259" y="1387775"/>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69" name="文本框 68">
              <a:extLst>
                <a:ext uri="{FF2B5EF4-FFF2-40B4-BE49-F238E27FC236}">
                  <a16:creationId xmlns:a16="http://schemas.microsoft.com/office/drawing/2014/main" id="{8347A2C4-999A-4594-A2E9-7DF9AEC45CEC}"/>
                </a:ext>
              </a:extLst>
            </p:cNvPr>
            <p:cNvSpPr txBox="1"/>
            <p:nvPr/>
          </p:nvSpPr>
          <p:spPr>
            <a:xfrm>
              <a:off x="0" y="1387775"/>
              <a:ext cx="2746265"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struct node *list;</a:t>
              </a:r>
              <a:endParaRPr lang="zh-CN" altLang="en-US" sz="2400" dirty="0">
                <a:latin typeface="华文中宋" panose="02010600040101010101" pitchFamily="2" charset="-122"/>
                <a:ea typeface="华文中宋" panose="02010600040101010101" pitchFamily="2" charset="-122"/>
              </a:endParaRPr>
            </a:p>
          </p:txBody>
        </p:sp>
      </p:grpSp>
      <p:grpSp>
        <p:nvGrpSpPr>
          <p:cNvPr id="70" name="组合 69">
            <a:extLst>
              <a:ext uri="{FF2B5EF4-FFF2-40B4-BE49-F238E27FC236}">
                <a16:creationId xmlns:a16="http://schemas.microsoft.com/office/drawing/2014/main" id="{C0060ED1-99FA-4926-B526-DE15769CA3B1}"/>
              </a:ext>
            </a:extLst>
          </p:cNvPr>
          <p:cNvGrpSpPr/>
          <p:nvPr/>
        </p:nvGrpSpPr>
        <p:grpSpPr>
          <a:xfrm>
            <a:off x="116190" y="5279059"/>
            <a:ext cx="8583423" cy="526399"/>
            <a:chOff x="0" y="1979822"/>
            <a:chExt cx="8583423" cy="526399"/>
          </a:xfrm>
        </p:grpSpPr>
        <p:sp>
          <p:nvSpPr>
            <p:cNvPr id="71" name="文本框 70">
              <a:extLst>
                <a:ext uri="{FF2B5EF4-FFF2-40B4-BE49-F238E27FC236}">
                  <a16:creationId xmlns:a16="http://schemas.microsoft.com/office/drawing/2014/main" id="{51578E4E-A2F4-44DB-822F-919A78081B24}"/>
                </a:ext>
              </a:extLst>
            </p:cNvPr>
            <p:cNvSpPr txBox="1"/>
            <p:nvPr/>
          </p:nvSpPr>
          <p:spPr>
            <a:xfrm>
              <a:off x="0" y="2044556"/>
              <a:ext cx="7176965"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 = (struct node*)malloc(</a:t>
              </a:r>
              <a:r>
                <a:rPr lang="en-US" altLang="zh-CN" sz="2400" dirty="0" err="1">
                  <a:latin typeface="华文中宋" panose="02010600040101010101" pitchFamily="2" charset="-122"/>
                  <a:ea typeface="华文中宋" panose="02010600040101010101" pitchFamily="2" charset="-122"/>
                </a:rPr>
                <a:t>sizeof</a:t>
              </a:r>
              <a:r>
                <a:rPr lang="en-US" altLang="zh-CN" sz="2400" dirty="0">
                  <a:latin typeface="华文中宋" panose="02010600040101010101" pitchFamily="2" charset="-122"/>
                  <a:ea typeface="华文中宋" panose="02010600040101010101" pitchFamily="2" charset="-122"/>
                </a:rPr>
                <a:t>(struct node));</a:t>
              </a:r>
              <a:endParaRPr lang="zh-CN" altLang="en-US" sz="2400" dirty="0">
                <a:latin typeface="华文中宋" panose="02010600040101010101" pitchFamily="2" charset="-122"/>
                <a:ea typeface="华文中宋" panose="02010600040101010101" pitchFamily="2" charset="-122"/>
              </a:endParaRPr>
            </a:p>
          </p:txBody>
        </p:sp>
        <p:sp>
          <p:nvSpPr>
            <p:cNvPr id="72" name="矩形 71">
              <a:extLst>
                <a:ext uri="{FF2B5EF4-FFF2-40B4-BE49-F238E27FC236}">
                  <a16:creationId xmlns:a16="http://schemas.microsoft.com/office/drawing/2014/main" id="{B14A67CE-6D79-4587-8BE4-F098BD0F1F3E}"/>
                </a:ext>
              </a:extLst>
            </p:cNvPr>
            <p:cNvSpPr/>
            <p:nvPr/>
          </p:nvSpPr>
          <p:spPr bwMode="auto">
            <a:xfrm>
              <a:off x="7363553" y="1979823"/>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3" name="矩形 72">
              <a:extLst>
                <a:ext uri="{FF2B5EF4-FFF2-40B4-BE49-F238E27FC236}">
                  <a16:creationId xmlns:a16="http://schemas.microsoft.com/office/drawing/2014/main" id="{4FEDD12F-500E-4A4F-BC1D-8A2D8AFCD47E}"/>
                </a:ext>
              </a:extLst>
            </p:cNvPr>
            <p:cNvSpPr/>
            <p:nvPr/>
          </p:nvSpPr>
          <p:spPr bwMode="auto">
            <a:xfrm>
              <a:off x="7993487" y="1979822"/>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4" name="椭圆 73">
              <a:extLst>
                <a:ext uri="{FF2B5EF4-FFF2-40B4-BE49-F238E27FC236}">
                  <a16:creationId xmlns:a16="http://schemas.microsoft.com/office/drawing/2014/main" id="{59C48680-7C66-445F-8EC9-A686CB3E607A}"/>
                </a:ext>
              </a:extLst>
            </p:cNvPr>
            <p:cNvSpPr/>
            <p:nvPr/>
          </p:nvSpPr>
          <p:spPr bwMode="auto">
            <a:xfrm>
              <a:off x="8214712" y="2134679"/>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sp>
        <p:nvSpPr>
          <p:cNvPr id="75" name="文本框 74">
            <a:extLst>
              <a:ext uri="{FF2B5EF4-FFF2-40B4-BE49-F238E27FC236}">
                <a16:creationId xmlns:a16="http://schemas.microsoft.com/office/drawing/2014/main" id="{0D123634-C7EC-4714-BD3B-342E276306FB}"/>
              </a:ext>
            </a:extLst>
          </p:cNvPr>
          <p:cNvSpPr txBox="1"/>
          <p:nvPr/>
        </p:nvSpPr>
        <p:spPr>
          <a:xfrm>
            <a:off x="116189" y="6011922"/>
            <a:ext cx="5062604" cy="461665"/>
          </a:xfrm>
          <a:prstGeom prst="rect">
            <a:avLst/>
          </a:prstGeom>
          <a:solidFill>
            <a:schemeClr val="accent2">
              <a:lumMod val="20000"/>
              <a:lumOff val="80000"/>
            </a:schemeClr>
          </a:solid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List-&gt;data = 0 ;   list-&gt;link = list;</a:t>
            </a:r>
            <a:endParaRPr lang="zh-CN" altLang="en-US" sz="2400" dirty="0">
              <a:latin typeface="华文中宋" panose="02010600040101010101" pitchFamily="2" charset="-122"/>
              <a:ea typeface="华文中宋" panose="02010600040101010101" pitchFamily="2" charset="-122"/>
            </a:endParaRPr>
          </a:p>
        </p:txBody>
      </p:sp>
      <p:cxnSp>
        <p:nvCxnSpPr>
          <p:cNvPr id="7" name="直接箭头连接符 6">
            <a:extLst>
              <a:ext uri="{FF2B5EF4-FFF2-40B4-BE49-F238E27FC236}">
                <a16:creationId xmlns:a16="http://schemas.microsoft.com/office/drawing/2014/main" id="{F21EF447-C6F5-49EA-BF3F-BF1C9947084C}"/>
              </a:ext>
            </a:extLst>
          </p:cNvPr>
          <p:cNvCxnSpPr>
            <a:stCxn id="66" idx="3"/>
            <a:endCxn id="72" idx="1"/>
          </p:cNvCxnSpPr>
          <p:nvPr/>
        </p:nvCxnSpPr>
        <p:spPr bwMode="auto">
          <a:xfrm>
            <a:off x="4085705" y="4907626"/>
            <a:ext cx="3394038" cy="622157"/>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4" name="任意多边形: 形状 83">
            <a:extLst>
              <a:ext uri="{FF2B5EF4-FFF2-40B4-BE49-F238E27FC236}">
                <a16:creationId xmlns:a16="http://schemas.microsoft.com/office/drawing/2014/main" id="{D00F3D4E-09CF-4C00-9E48-9E7866F5C29C}"/>
              </a:ext>
            </a:extLst>
          </p:cNvPr>
          <p:cNvSpPr/>
          <p:nvPr/>
        </p:nvSpPr>
        <p:spPr bwMode="auto">
          <a:xfrm>
            <a:off x="7714695" y="4589696"/>
            <a:ext cx="683581" cy="719151"/>
          </a:xfrm>
          <a:custGeom>
            <a:avLst/>
            <a:gdLst>
              <a:gd name="connsiteX0" fmla="*/ 683581 w 683581"/>
              <a:gd name="connsiteY0" fmla="*/ 719151 h 719151"/>
              <a:gd name="connsiteX1" fmla="*/ 408373 w 683581"/>
              <a:gd name="connsiteY1" fmla="*/ 59 h 719151"/>
              <a:gd name="connsiteX2" fmla="*/ 0 w 683581"/>
              <a:gd name="connsiteY2" fmla="*/ 674762 h 719151"/>
              <a:gd name="connsiteX3" fmla="*/ 0 w 683581"/>
              <a:gd name="connsiteY3" fmla="*/ 674762 h 719151"/>
            </a:gdLst>
            <a:ahLst/>
            <a:cxnLst>
              <a:cxn ang="0">
                <a:pos x="connsiteX0" y="connsiteY0"/>
              </a:cxn>
              <a:cxn ang="0">
                <a:pos x="connsiteX1" y="connsiteY1"/>
              </a:cxn>
              <a:cxn ang="0">
                <a:pos x="connsiteX2" y="connsiteY2"/>
              </a:cxn>
              <a:cxn ang="0">
                <a:pos x="connsiteX3" y="connsiteY3"/>
              </a:cxn>
            </a:cxnLst>
            <a:rect l="l" t="t" r="r" b="b"/>
            <a:pathLst>
              <a:path w="683581" h="719151">
                <a:moveTo>
                  <a:pt x="683581" y="719151"/>
                </a:moveTo>
                <a:cubicBezTo>
                  <a:pt x="602942" y="363304"/>
                  <a:pt x="522303" y="7457"/>
                  <a:pt x="408373" y="59"/>
                </a:cubicBezTo>
                <a:cubicBezTo>
                  <a:pt x="294443" y="-7339"/>
                  <a:pt x="0" y="674762"/>
                  <a:pt x="0" y="674762"/>
                </a:cubicBezTo>
                <a:lnTo>
                  <a:pt x="0" y="674762"/>
                </a:lnTo>
              </a:path>
            </a:pathLst>
          </a:custGeom>
          <a:ln w="28575">
            <a:headEnd type="none" w="med" len="med"/>
            <a:tailEnd type="triangle" w="med" len="med"/>
          </a:ln>
        </p:spPr>
        <p:style>
          <a:lnRef idx="1">
            <a:schemeClr val="accent6"/>
          </a:lnRef>
          <a:fillRef idx="0">
            <a:schemeClr val="accent6"/>
          </a:fillRef>
          <a:effectRef idx="0">
            <a:schemeClr val="accent6"/>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018571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4" name="矩形 3"/>
          <p:cNvSpPr/>
          <p:nvPr/>
        </p:nvSpPr>
        <p:spPr bwMode="auto">
          <a:xfrm>
            <a:off x="238088" y="127000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1180989" y="1271509"/>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1810923" y="127150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2032148" y="1426365"/>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9" name="直接箭头连接符 8"/>
          <p:cNvCxnSpPr>
            <a:stCxn id="8" idx="4"/>
            <a:endCxn id="11" idx="0"/>
          </p:cNvCxnSpPr>
          <p:nvPr/>
        </p:nvCxnSpPr>
        <p:spPr bwMode="auto">
          <a:xfrm flipH="1">
            <a:off x="2131026" y="1647590"/>
            <a:ext cx="4361" cy="85485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矩形 9"/>
          <p:cNvSpPr/>
          <p:nvPr/>
        </p:nvSpPr>
        <p:spPr bwMode="auto">
          <a:xfrm>
            <a:off x="1206124" y="250244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X</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1836058" y="250244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椭圆 11"/>
          <p:cNvSpPr/>
          <p:nvPr/>
        </p:nvSpPr>
        <p:spPr bwMode="auto">
          <a:xfrm>
            <a:off x="2057283" y="2657300"/>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3" name="直接箭头连接符 12"/>
          <p:cNvCxnSpPr/>
          <p:nvPr/>
        </p:nvCxnSpPr>
        <p:spPr bwMode="auto">
          <a:xfrm>
            <a:off x="2145439" y="2775289"/>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13"/>
          <p:cNvSpPr/>
          <p:nvPr/>
        </p:nvSpPr>
        <p:spPr bwMode="auto">
          <a:xfrm>
            <a:off x="2823366" y="2520039"/>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Y</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3453300" y="252003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椭圆 15"/>
          <p:cNvSpPr/>
          <p:nvPr/>
        </p:nvSpPr>
        <p:spPr bwMode="auto">
          <a:xfrm>
            <a:off x="3674525" y="2674895"/>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7" name="直接箭头连接符 16"/>
          <p:cNvCxnSpPr/>
          <p:nvPr/>
        </p:nvCxnSpPr>
        <p:spPr bwMode="auto">
          <a:xfrm>
            <a:off x="3815755" y="279985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409936" y="1428609"/>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19" name="直接箭头连接符 18"/>
          <p:cNvCxnSpPr/>
          <p:nvPr/>
        </p:nvCxnSpPr>
        <p:spPr bwMode="auto">
          <a:xfrm flipV="1">
            <a:off x="585059" y="1520727"/>
            <a:ext cx="594687" cy="18979"/>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文本框 19"/>
          <p:cNvSpPr txBox="1"/>
          <p:nvPr/>
        </p:nvSpPr>
        <p:spPr>
          <a:xfrm>
            <a:off x="194272" y="1734822"/>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21" name="矩形 20"/>
          <p:cNvSpPr/>
          <p:nvPr/>
        </p:nvSpPr>
        <p:spPr bwMode="auto">
          <a:xfrm>
            <a:off x="4480605" y="2516146"/>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Z</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5110539" y="251614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3" name="椭圆 22"/>
          <p:cNvSpPr/>
          <p:nvPr/>
        </p:nvSpPr>
        <p:spPr bwMode="auto">
          <a:xfrm>
            <a:off x="5331764" y="2671002"/>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4" name="直接箭头连接符 23"/>
          <p:cNvCxnSpPr/>
          <p:nvPr/>
        </p:nvCxnSpPr>
        <p:spPr bwMode="auto">
          <a:xfrm>
            <a:off x="5419920" y="2788991"/>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矩形 24"/>
          <p:cNvSpPr/>
          <p:nvPr/>
        </p:nvSpPr>
        <p:spPr bwMode="auto">
          <a:xfrm>
            <a:off x="6097847" y="253374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6727781" y="253374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7" name="椭圆 26"/>
          <p:cNvSpPr/>
          <p:nvPr/>
        </p:nvSpPr>
        <p:spPr bwMode="auto">
          <a:xfrm>
            <a:off x="6949006" y="2688597"/>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8" name="直接箭头连接符 27"/>
          <p:cNvCxnSpPr/>
          <p:nvPr/>
        </p:nvCxnSpPr>
        <p:spPr bwMode="auto">
          <a:xfrm>
            <a:off x="7090236" y="2813559"/>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7802762" y="254728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8432696" y="254728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cxnSp>
        <p:nvCxnSpPr>
          <p:cNvPr id="33" name="直接箭头连接符 32"/>
          <p:cNvCxnSpPr/>
          <p:nvPr/>
        </p:nvCxnSpPr>
        <p:spPr bwMode="auto">
          <a:xfrm flipH="1">
            <a:off x="2406124" y="1536419"/>
            <a:ext cx="6321540"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35"/>
          <p:cNvCxnSpPr/>
          <p:nvPr/>
        </p:nvCxnSpPr>
        <p:spPr bwMode="auto">
          <a:xfrm>
            <a:off x="8727664" y="1536419"/>
            <a:ext cx="0" cy="1261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4" name="文本框 63">
            <a:extLst>
              <a:ext uri="{FF2B5EF4-FFF2-40B4-BE49-F238E27FC236}">
                <a16:creationId xmlns:a16="http://schemas.microsoft.com/office/drawing/2014/main" id="{4BC4F7AA-5523-48DB-A61D-D2B6620B1D8A}"/>
              </a:ext>
            </a:extLst>
          </p:cNvPr>
          <p:cNvSpPr txBox="1"/>
          <p:nvPr/>
        </p:nvSpPr>
        <p:spPr>
          <a:xfrm>
            <a:off x="18627" y="3407702"/>
            <a:ext cx="3877985" cy="461665"/>
          </a:xfrm>
          <a:prstGeom prst="rect">
            <a:avLst/>
          </a:prstGeom>
          <a:no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判断单向链表是否是空表？</a:t>
            </a:r>
          </a:p>
        </p:txBody>
      </p:sp>
      <p:sp>
        <p:nvSpPr>
          <p:cNvPr id="75" name="文本框 74">
            <a:extLst>
              <a:ext uri="{FF2B5EF4-FFF2-40B4-BE49-F238E27FC236}">
                <a16:creationId xmlns:a16="http://schemas.microsoft.com/office/drawing/2014/main" id="{0D123634-C7EC-4714-BD3B-342E276306FB}"/>
              </a:ext>
            </a:extLst>
          </p:cNvPr>
          <p:cNvSpPr txBox="1"/>
          <p:nvPr/>
        </p:nvSpPr>
        <p:spPr>
          <a:xfrm>
            <a:off x="1214241" y="3908774"/>
            <a:ext cx="2563522" cy="461665"/>
          </a:xfrm>
          <a:prstGeom prst="rect">
            <a:avLst/>
          </a:prstGeom>
          <a:solidFill>
            <a:schemeClr val="accent2">
              <a:lumMod val="20000"/>
              <a:lumOff val="80000"/>
            </a:schemeClr>
          </a:solid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list-&gt;link == list</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87263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第一个问题</a:t>
            </a:r>
          </a:p>
        </p:txBody>
      </p:sp>
      <p:sp>
        <p:nvSpPr>
          <p:cNvPr id="13" name="内容占位符 2">
            <a:extLst>
              <a:ext uri="{FF2B5EF4-FFF2-40B4-BE49-F238E27FC236}">
                <a16:creationId xmlns:a16="http://schemas.microsoft.com/office/drawing/2014/main" id="{FF0A1C41-9D1A-4089-A348-191648586E55}"/>
              </a:ext>
            </a:extLst>
          </p:cNvPr>
          <p:cNvSpPr>
            <a:spLocks noGrp="1"/>
          </p:cNvSpPr>
          <p:nvPr>
            <p:ph idx="1"/>
          </p:nvPr>
        </p:nvSpPr>
        <p:spPr>
          <a:xfrm>
            <a:off x="237697" y="1341604"/>
            <a:ext cx="8525303" cy="3355901"/>
          </a:xfrm>
        </p:spPr>
        <p:txBody>
          <a:bodyPr/>
          <a:lstStyle/>
          <a:p>
            <a:pPr indent="266700" algn="just">
              <a:lnSpc>
                <a:spcPct val="150000"/>
              </a:lnSpc>
            </a:pPr>
            <a:r>
              <a:rPr lang="zh-CN" altLang="zh-CN" sz="2400" dirty="0"/>
              <a:t>考试报名工作给各高校报名工作带来了新的挑战，给教务管理部门增加了很大的工作量，报名数据手工录入既费时又会不可避免地出现错误。本项目是对考试报名管理的简单模拟，用菜单选择方式完成下列功能：输入考生信息；输出考生信息；查询考生信息；添加考生信息；修改考生信息；删除考生信息。</a:t>
            </a:r>
          </a:p>
        </p:txBody>
      </p:sp>
      <p:sp>
        <p:nvSpPr>
          <p:cNvPr id="7" name="文本框 6">
            <a:extLst>
              <a:ext uri="{FF2B5EF4-FFF2-40B4-BE49-F238E27FC236}">
                <a16:creationId xmlns:a16="http://schemas.microsoft.com/office/drawing/2014/main" id="{2C258301-A0C5-C004-ACC5-B3E4259C9960}"/>
              </a:ext>
            </a:extLst>
          </p:cNvPr>
          <p:cNvSpPr txBox="1"/>
          <p:nvPr/>
        </p:nvSpPr>
        <p:spPr>
          <a:xfrm>
            <a:off x="609600" y="4913055"/>
            <a:ext cx="4616824" cy="461665"/>
          </a:xfrm>
          <a:prstGeom prst="rect">
            <a:avLst/>
          </a:prstGeom>
          <a:noFill/>
        </p:spPr>
        <p:txBody>
          <a:bodyPr wrap="square" rtlCol="0">
            <a:spAutoFit/>
          </a:bodyPr>
          <a:lstStyle/>
          <a:p>
            <a:r>
              <a:rPr lang="zh-CN" altLang="en-US" sz="2400" dirty="0">
                <a:solidFill>
                  <a:srgbClr val="FF0000"/>
                </a:solidFill>
                <a:latin typeface="华文中宋" panose="02010600040101010101" pitchFamily="2" charset="-122"/>
                <a:ea typeface="华文中宋" panose="02010600040101010101" pitchFamily="2" charset="-122"/>
              </a:rPr>
              <a:t>本项目使用顺序表的优势和缺点</a:t>
            </a:r>
          </a:p>
        </p:txBody>
      </p:sp>
    </p:spTree>
    <p:extLst>
      <p:ext uri="{BB962C8B-B14F-4D97-AF65-F5344CB8AC3E}">
        <p14:creationId xmlns:p14="http://schemas.microsoft.com/office/powerpoint/2010/main" val="25059512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单向循环链表</a:t>
            </a:r>
          </a:p>
        </p:txBody>
      </p:sp>
      <p:sp>
        <p:nvSpPr>
          <p:cNvPr id="4" name="矩形 3"/>
          <p:cNvSpPr/>
          <p:nvPr/>
        </p:nvSpPr>
        <p:spPr bwMode="auto">
          <a:xfrm>
            <a:off x="8554064" y="55358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1180989" y="1271509"/>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1810923" y="127150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2032148" y="1426365"/>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9" name="直接箭头连接符 8"/>
          <p:cNvCxnSpPr>
            <a:stCxn id="8" idx="4"/>
            <a:endCxn id="11" idx="0"/>
          </p:cNvCxnSpPr>
          <p:nvPr/>
        </p:nvCxnSpPr>
        <p:spPr bwMode="auto">
          <a:xfrm flipH="1">
            <a:off x="2131026" y="1647590"/>
            <a:ext cx="4361" cy="85485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 name="矩形 9"/>
          <p:cNvSpPr/>
          <p:nvPr/>
        </p:nvSpPr>
        <p:spPr bwMode="auto">
          <a:xfrm>
            <a:off x="1206124" y="250244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X</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1836058" y="250244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椭圆 11"/>
          <p:cNvSpPr/>
          <p:nvPr/>
        </p:nvSpPr>
        <p:spPr bwMode="auto">
          <a:xfrm>
            <a:off x="2057283" y="2657300"/>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3" name="直接箭头连接符 12"/>
          <p:cNvCxnSpPr/>
          <p:nvPr/>
        </p:nvCxnSpPr>
        <p:spPr bwMode="auto">
          <a:xfrm>
            <a:off x="2145439" y="2775289"/>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13"/>
          <p:cNvSpPr/>
          <p:nvPr/>
        </p:nvSpPr>
        <p:spPr bwMode="auto">
          <a:xfrm>
            <a:off x="2823366" y="2520039"/>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Y</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5" name="矩形 14"/>
          <p:cNvSpPr/>
          <p:nvPr/>
        </p:nvSpPr>
        <p:spPr bwMode="auto">
          <a:xfrm>
            <a:off x="3453300" y="252003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椭圆 15"/>
          <p:cNvSpPr/>
          <p:nvPr/>
        </p:nvSpPr>
        <p:spPr bwMode="auto">
          <a:xfrm>
            <a:off x="3674525" y="2674895"/>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7" name="直接箭头连接符 16"/>
          <p:cNvCxnSpPr/>
          <p:nvPr/>
        </p:nvCxnSpPr>
        <p:spPr bwMode="auto">
          <a:xfrm>
            <a:off x="3815755" y="279985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8" name="椭圆 17"/>
          <p:cNvSpPr/>
          <p:nvPr/>
        </p:nvSpPr>
        <p:spPr bwMode="auto">
          <a:xfrm>
            <a:off x="8737964" y="712187"/>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sp>
        <p:nvSpPr>
          <p:cNvPr id="20" name="文本框 19"/>
          <p:cNvSpPr txBox="1"/>
          <p:nvPr/>
        </p:nvSpPr>
        <p:spPr>
          <a:xfrm>
            <a:off x="7927243" y="612229"/>
            <a:ext cx="64793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list</a:t>
            </a:r>
            <a:endParaRPr lang="zh-CN" altLang="en-US" sz="2400" dirty="0">
              <a:latin typeface="华文中宋" panose="02010600040101010101" pitchFamily="2" charset="-122"/>
              <a:ea typeface="华文中宋" panose="02010600040101010101" pitchFamily="2" charset="-122"/>
            </a:endParaRPr>
          </a:p>
        </p:txBody>
      </p:sp>
      <p:sp>
        <p:nvSpPr>
          <p:cNvPr id="21" name="矩形 20"/>
          <p:cNvSpPr/>
          <p:nvPr/>
        </p:nvSpPr>
        <p:spPr bwMode="auto">
          <a:xfrm>
            <a:off x="4480605" y="2516146"/>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Z</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2" name="矩形 21"/>
          <p:cNvSpPr/>
          <p:nvPr/>
        </p:nvSpPr>
        <p:spPr bwMode="auto">
          <a:xfrm>
            <a:off x="5110539" y="251614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3" name="椭圆 22"/>
          <p:cNvSpPr/>
          <p:nvPr/>
        </p:nvSpPr>
        <p:spPr bwMode="auto">
          <a:xfrm>
            <a:off x="5331764" y="2671002"/>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4" name="直接箭头连接符 23"/>
          <p:cNvCxnSpPr/>
          <p:nvPr/>
        </p:nvCxnSpPr>
        <p:spPr bwMode="auto">
          <a:xfrm>
            <a:off x="5419920" y="2788991"/>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矩形 24"/>
          <p:cNvSpPr/>
          <p:nvPr/>
        </p:nvSpPr>
        <p:spPr bwMode="auto">
          <a:xfrm>
            <a:off x="6097847" y="253374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M</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6" name="矩形 25"/>
          <p:cNvSpPr/>
          <p:nvPr/>
        </p:nvSpPr>
        <p:spPr bwMode="auto">
          <a:xfrm>
            <a:off x="6727781" y="253374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7" name="椭圆 26"/>
          <p:cNvSpPr/>
          <p:nvPr/>
        </p:nvSpPr>
        <p:spPr bwMode="auto">
          <a:xfrm>
            <a:off x="6949006" y="2688597"/>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8" name="直接箭头连接符 27"/>
          <p:cNvCxnSpPr/>
          <p:nvPr/>
        </p:nvCxnSpPr>
        <p:spPr bwMode="auto">
          <a:xfrm>
            <a:off x="7090236" y="2813559"/>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9" name="矩形 28"/>
          <p:cNvSpPr/>
          <p:nvPr/>
        </p:nvSpPr>
        <p:spPr bwMode="auto">
          <a:xfrm>
            <a:off x="7802762" y="254728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N</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8432696" y="254728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cxnSp>
        <p:nvCxnSpPr>
          <p:cNvPr id="33" name="直接箭头连接符 32"/>
          <p:cNvCxnSpPr/>
          <p:nvPr/>
        </p:nvCxnSpPr>
        <p:spPr bwMode="auto">
          <a:xfrm flipH="1">
            <a:off x="2406124" y="1536419"/>
            <a:ext cx="6321540"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直接连接符 35"/>
          <p:cNvCxnSpPr/>
          <p:nvPr/>
        </p:nvCxnSpPr>
        <p:spPr bwMode="auto">
          <a:xfrm>
            <a:off x="8727664" y="1536419"/>
            <a:ext cx="0" cy="1261583"/>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4" name="文本框 63">
            <a:extLst>
              <a:ext uri="{FF2B5EF4-FFF2-40B4-BE49-F238E27FC236}">
                <a16:creationId xmlns:a16="http://schemas.microsoft.com/office/drawing/2014/main" id="{4BC4F7AA-5523-48DB-A61D-D2B6620B1D8A}"/>
              </a:ext>
            </a:extLst>
          </p:cNvPr>
          <p:cNvSpPr txBox="1"/>
          <p:nvPr/>
        </p:nvSpPr>
        <p:spPr>
          <a:xfrm>
            <a:off x="18627" y="3407702"/>
            <a:ext cx="2339102" cy="461665"/>
          </a:xfrm>
          <a:prstGeom prst="rect">
            <a:avLst/>
          </a:prstGeom>
          <a:no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单向链表头插？</a:t>
            </a:r>
          </a:p>
        </p:txBody>
      </p:sp>
      <p:grpSp>
        <p:nvGrpSpPr>
          <p:cNvPr id="34" name="组合 33">
            <a:extLst>
              <a:ext uri="{FF2B5EF4-FFF2-40B4-BE49-F238E27FC236}">
                <a16:creationId xmlns:a16="http://schemas.microsoft.com/office/drawing/2014/main" id="{1B1FABAC-1A96-48C4-8F47-624772074DB6}"/>
              </a:ext>
            </a:extLst>
          </p:cNvPr>
          <p:cNvGrpSpPr/>
          <p:nvPr/>
        </p:nvGrpSpPr>
        <p:grpSpPr>
          <a:xfrm>
            <a:off x="2333511" y="1864574"/>
            <a:ext cx="1219870" cy="501446"/>
            <a:chOff x="5225055" y="2712684"/>
            <a:chExt cx="1219870" cy="501446"/>
          </a:xfrm>
        </p:grpSpPr>
        <p:sp>
          <p:nvSpPr>
            <p:cNvPr id="35" name="矩形 34">
              <a:extLst>
                <a:ext uri="{FF2B5EF4-FFF2-40B4-BE49-F238E27FC236}">
                  <a16:creationId xmlns:a16="http://schemas.microsoft.com/office/drawing/2014/main" id="{35DCCFFE-F2B5-4D6D-B22E-627134A51226}"/>
                </a:ext>
              </a:extLst>
            </p:cNvPr>
            <p:cNvSpPr/>
            <p:nvPr/>
          </p:nvSpPr>
          <p:spPr bwMode="auto">
            <a:xfrm>
              <a:off x="5225055" y="2712685"/>
              <a:ext cx="629933"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rPr>
                <a:t>2</a:t>
              </a: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37" name="矩形 36">
              <a:extLst>
                <a:ext uri="{FF2B5EF4-FFF2-40B4-BE49-F238E27FC236}">
                  <a16:creationId xmlns:a16="http://schemas.microsoft.com/office/drawing/2014/main" id="{1623BC84-4CE0-438C-8139-F7FA31F6EA75}"/>
                </a:ext>
              </a:extLst>
            </p:cNvPr>
            <p:cNvSpPr/>
            <p:nvPr/>
          </p:nvSpPr>
          <p:spPr bwMode="auto">
            <a:xfrm>
              <a:off x="5854989" y="271268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grpSp>
      <p:sp>
        <p:nvSpPr>
          <p:cNvPr id="38" name="文本框 37">
            <a:extLst>
              <a:ext uri="{FF2B5EF4-FFF2-40B4-BE49-F238E27FC236}">
                <a16:creationId xmlns:a16="http://schemas.microsoft.com/office/drawing/2014/main" id="{631CAA56-050E-45BD-9C64-77AB6287D74B}"/>
              </a:ext>
            </a:extLst>
          </p:cNvPr>
          <p:cNvSpPr txBox="1"/>
          <p:nvPr/>
        </p:nvSpPr>
        <p:spPr>
          <a:xfrm>
            <a:off x="2751644" y="1503989"/>
            <a:ext cx="37542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p</a:t>
            </a:r>
            <a:endParaRPr lang="zh-CN" altLang="en-US" sz="2400" dirty="0">
              <a:latin typeface="华文中宋" panose="02010600040101010101" pitchFamily="2" charset="-122"/>
              <a:ea typeface="华文中宋" panose="02010600040101010101" pitchFamily="2" charset="-122"/>
            </a:endParaRPr>
          </a:p>
        </p:txBody>
      </p:sp>
      <p:sp>
        <p:nvSpPr>
          <p:cNvPr id="39" name="文本框 38">
            <a:extLst>
              <a:ext uri="{FF2B5EF4-FFF2-40B4-BE49-F238E27FC236}">
                <a16:creationId xmlns:a16="http://schemas.microsoft.com/office/drawing/2014/main" id="{8C7FEE66-34AA-4FC2-A0FD-C4992DFE7519}"/>
              </a:ext>
            </a:extLst>
          </p:cNvPr>
          <p:cNvSpPr txBox="1"/>
          <p:nvPr/>
        </p:nvSpPr>
        <p:spPr>
          <a:xfrm>
            <a:off x="702301" y="4047503"/>
            <a:ext cx="2807179" cy="1569660"/>
          </a:xfrm>
          <a:prstGeom prst="rect">
            <a:avLst/>
          </a:prstGeom>
          <a:solidFill>
            <a:schemeClr val="accent2">
              <a:lumMod val="20000"/>
              <a:lumOff val="80000"/>
            </a:schemeClr>
          </a:solid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q=list-&gt;link;</a:t>
            </a:r>
          </a:p>
          <a:p>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rPr>
              <a:t>p-&gt;link = q-&gt;link;</a:t>
            </a:r>
          </a:p>
          <a:p>
            <a:r>
              <a:rPr lang="en-US" altLang="zh-CN" sz="2400" dirty="0">
                <a:latin typeface="华文中宋" panose="02010600040101010101" pitchFamily="2" charset="-122"/>
                <a:ea typeface="华文中宋" panose="02010600040101010101" pitchFamily="2" charset="-122"/>
              </a:rPr>
              <a:t>q-&gt;link = p;</a:t>
            </a:r>
            <a:endParaRPr lang="zh-CN" altLang="en-US" sz="2400" dirty="0">
              <a:latin typeface="华文中宋" panose="02010600040101010101" pitchFamily="2" charset="-122"/>
              <a:ea typeface="华文中宋" panose="02010600040101010101" pitchFamily="2" charset="-122"/>
            </a:endParaRPr>
          </a:p>
        </p:txBody>
      </p:sp>
      <p:cxnSp>
        <p:nvCxnSpPr>
          <p:cNvPr id="40" name="直接连接符 39">
            <a:extLst>
              <a:ext uri="{FF2B5EF4-FFF2-40B4-BE49-F238E27FC236}">
                <a16:creationId xmlns:a16="http://schemas.microsoft.com/office/drawing/2014/main" id="{54F635D5-B8D2-496B-B4AB-B714B3D29B14}"/>
              </a:ext>
            </a:extLst>
          </p:cNvPr>
          <p:cNvCxnSpPr>
            <a:stCxn id="18" idx="4"/>
          </p:cNvCxnSpPr>
          <p:nvPr/>
        </p:nvCxnSpPr>
        <p:spPr bwMode="auto">
          <a:xfrm>
            <a:off x="8861085" y="934381"/>
            <a:ext cx="16585" cy="1599359"/>
          </a:xfrm>
          <a:prstGeom prst="line">
            <a:avLst/>
          </a:prstGeom>
          <a:solidFill>
            <a:schemeClr val="accent1"/>
          </a:solidFill>
          <a:ln w="38100" cap="flat" cmpd="sng" algn="ctr">
            <a:solidFill>
              <a:schemeClr val="tx1"/>
            </a:solidFill>
            <a:prstDash val="solid"/>
            <a:round/>
            <a:headEnd type="none" w="med" len="me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1" name="文本框 40">
            <a:extLst>
              <a:ext uri="{FF2B5EF4-FFF2-40B4-BE49-F238E27FC236}">
                <a16:creationId xmlns:a16="http://schemas.microsoft.com/office/drawing/2014/main" id="{BF69125E-C059-452A-B73E-4B8F7D82EC93}"/>
              </a:ext>
            </a:extLst>
          </p:cNvPr>
          <p:cNvSpPr txBox="1"/>
          <p:nvPr/>
        </p:nvSpPr>
        <p:spPr>
          <a:xfrm>
            <a:off x="5092637" y="3379674"/>
            <a:ext cx="2339102" cy="461665"/>
          </a:xfrm>
          <a:prstGeom prst="rect">
            <a:avLst/>
          </a:prstGeom>
          <a:no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单向链表尾插？</a:t>
            </a:r>
          </a:p>
        </p:txBody>
      </p:sp>
      <p:sp>
        <p:nvSpPr>
          <p:cNvPr id="42" name="文本框 41">
            <a:extLst>
              <a:ext uri="{FF2B5EF4-FFF2-40B4-BE49-F238E27FC236}">
                <a16:creationId xmlns:a16="http://schemas.microsoft.com/office/drawing/2014/main" id="{79FD710C-C47B-49E3-827E-25CB2F0E6CF4}"/>
              </a:ext>
            </a:extLst>
          </p:cNvPr>
          <p:cNvSpPr txBox="1"/>
          <p:nvPr/>
        </p:nvSpPr>
        <p:spPr>
          <a:xfrm>
            <a:off x="5299975" y="3950651"/>
            <a:ext cx="2896947" cy="1569660"/>
          </a:xfrm>
          <a:prstGeom prst="rect">
            <a:avLst/>
          </a:prstGeom>
          <a:solidFill>
            <a:schemeClr val="accent2">
              <a:lumMod val="20000"/>
              <a:lumOff val="80000"/>
            </a:schemeClr>
          </a:solid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p-&gt;link=list-&gt;link;</a:t>
            </a:r>
          </a:p>
          <a:p>
            <a:endParaRPr lang="en-US" altLang="zh-CN" sz="2400" dirty="0">
              <a:latin typeface="华文中宋" panose="02010600040101010101" pitchFamily="2" charset="-122"/>
              <a:ea typeface="华文中宋" panose="02010600040101010101" pitchFamily="2" charset="-122"/>
            </a:endParaRPr>
          </a:p>
          <a:p>
            <a:r>
              <a:rPr lang="en-US" altLang="zh-CN" sz="2400" dirty="0">
                <a:latin typeface="华文中宋" panose="02010600040101010101" pitchFamily="2" charset="-122"/>
                <a:ea typeface="华文中宋" panose="02010600040101010101" pitchFamily="2" charset="-122"/>
              </a:rPr>
              <a:t>list-&gt;link = p;</a:t>
            </a:r>
          </a:p>
          <a:p>
            <a:r>
              <a:rPr lang="en-US" altLang="zh-CN" sz="2400" dirty="0">
                <a:latin typeface="华文中宋" panose="02010600040101010101" pitchFamily="2" charset="-122"/>
                <a:ea typeface="华文中宋" panose="02010600040101010101" pitchFamily="2" charset="-122"/>
              </a:rPr>
              <a:t>list= p;</a:t>
            </a:r>
            <a:endParaRPr lang="zh-CN" altLang="en-US" sz="240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74684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8"/>
            <a:ext cx="8153400" cy="1047801"/>
          </a:xfrm>
        </p:spPr>
        <p:txBody>
          <a:bodyPr/>
          <a:lstStyle/>
          <a:p>
            <a:r>
              <a:rPr lang="zh-CN" altLang="en-US" dirty="0"/>
              <a:t>双链表</a:t>
            </a:r>
          </a:p>
          <a:p>
            <a:pPr lvl="1"/>
            <a:r>
              <a:rPr lang="zh-CN" altLang="en-US" dirty="0"/>
              <a:t>在单链表中找指定结点的前驱结点比较困难</a:t>
            </a:r>
          </a:p>
        </p:txBody>
      </p:sp>
      <p:sp>
        <p:nvSpPr>
          <p:cNvPr id="4" name="矩形 3"/>
          <p:cNvSpPr/>
          <p:nvPr/>
        </p:nvSpPr>
        <p:spPr bwMode="auto">
          <a:xfrm>
            <a:off x="3621736" y="2933909"/>
            <a:ext cx="1824845"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info</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5" name="矩形 4"/>
          <p:cNvSpPr/>
          <p:nvPr/>
        </p:nvSpPr>
        <p:spPr bwMode="auto">
          <a:xfrm>
            <a:off x="5446581" y="2931244"/>
            <a:ext cx="1708978"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err="1">
                <a:ln>
                  <a:noFill/>
                </a:ln>
                <a:solidFill>
                  <a:schemeClr val="tx1"/>
                </a:solidFill>
                <a:effectLst/>
                <a:latin typeface="华文中宋" panose="02010600040101010101" pitchFamily="2" charset="-122"/>
                <a:ea typeface="华文中宋" panose="02010600040101010101" pitchFamily="2" charset="-122"/>
              </a:rPr>
              <a:t>rlink</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1913994" y="2931245"/>
            <a:ext cx="1708978"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2000" b="0" i="0" u="none" strike="noStrike" cap="none" normalizeH="0" baseline="0" dirty="0" err="1">
                <a:ln>
                  <a:noFill/>
                </a:ln>
                <a:solidFill>
                  <a:schemeClr val="tx1"/>
                </a:solidFill>
                <a:effectLst/>
                <a:latin typeface="华文中宋" panose="02010600040101010101" pitchFamily="2" charset="-122"/>
                <a:ea typeface="华文中宋" panose="02010600040101010101" pitchFamily="2" charset="-122"/>
              </a:rPr>
              <a:t>llink</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1872748" y="485438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1" name="矩形 30"/>
          <p:cNvSpPr/>
          <p:nvPr/>
        </p:nvSpPr>
        <p:spPr bwMode="auto">
          <a:xfrm>
            <a:off x="2503300" y="4854387"/>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3" name="矩形 32"/>
          <p:cNvSpPr/>
          <p:nvPr/>
        </p:nvSpPr>
        <p:spPr bwMode="auto">
          <a:xfrm>
            <a:off x="1282194" y="4854387"/>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5" name="矩形 34"/>
          <p:cNvSpPr/>
          <p:nvPr/>
        </p:nvSpPr>
        <p:spPr bwMode="auto">
          <a:xfrm>
            <a:off x="4185150" y="4853931"/>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6" name="矩形 35"/>
          <p:cNvSpPr/>
          <p:nvPr/>
        </p:nvSpPr>
        <p:spPr bwMode="auto">
          <a:xfrm>
            <a:off x="4815702" y="485393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8" name="矩形 37"/>
          <p:cNvSpPr/>
          <p:nvPr/>
        </p:nvSpPr>
        <p:spPr bwMode="auto">
          <a:xfrm>
            <a:off x="3594596" y="485393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0" name="矩形 39"/>
          <p:cNvSpPr/>
          <p:nvPr/>
        </p:nvSpPr>
        <p:spPr bwMode="auto">
          <a:xfrm>
            <a:off x="6505565" y="4859264"/>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41" name="矩形 40"/>
          <p:cNvSpPr/>
          <p:nvPr/>
        </p:nvSpPr>
        <p:spPr bwMode="auto">
          <a:xfrm>
            <a:off x="7136117" y="485926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43" name="矩形 42"/>
          <p:cNvSpPr/>
          <p:nvPr/>
        </p:nvSpPr>
        <p:spPr bwMode="auto">
          <a:xfrm>
            <a:off x="5915011" y="485926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cxnSp>
        <p:nvCxnSpPr>
          <p:cNvPr id="45" name="直接箭头连接符 44"/>
          <p:cNvCxnSpPr/>
          <p:nvPr/>
        </p:nvCxnSpPr>
        <p:spPr bwMode="auto">
          <a:xfrm>
            <a:off x="599187" y="502930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直接箭头连接符 45"/>
          <p:cNvCxnSpPr/>
          <p:nvPr/>
        </p:nvCxnSpPr>
        <p:spPr bwMode="auto">
          <a:xfrm flipH="1">
            <a:off x="793929" y="5230973"/>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8" name="直接箭头连接符 47"/>
          <p:cNvCxnSpPr/>
          <p:nvPr/>
        </p:nvCxnSpPr>
        <p:spPr bwMode="auto">
          <a:xfrm>
            <a:off x="2898494" y="502930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箭头连接符 48"/>
          <p:cNvCxnSpPr/>
          <p:nvPr/>
        </p:nvCxnSpPr>
        <p:spPr bwMode="auto">
          <a:xfrm flipH="1">
            <a:off x="3093236" y="5230973"/>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直接箭头连接符 49"/>
          <p:cNvCxnSpPr/>
          <p:nvPr/>
        </p:nvCxnSpPr>
        <p:spPr bwMode="auto">
          <a:xfrm>
            <a:off x="5210896" y="502930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1" name="直接箭头连接符 50"/>
          <p:cNvCxnSpPr/>
          <p:nvPr/>
        </p:nvCxnSpPr>
        <p:spPr bwMode="auto">
          <a:xfrm flipH="1">
            <a:off x="5405638" y="5230973"/>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直接箭头连接符 51"/>
          <p:cNvCxnSpPr/>
          <p:nvPr/>
        </p:nvCxnSpPr>
        <p:spPr bwMode="auto">
          <a:xfrm>
            <a:off x="7531311" y="502930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直接箭头连接符 52"/>
          <p:cNvCxnSpPr/>
          <p:nvPr/>
        </p:nvCxnSpPr>
        <p:spPr bwMode="auto">
          <a:xfrm flipH="1">
            <a:off x="7726053" y="5230973"/>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5063533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9"/>
            <a:ext cx="8153400" cy="649594"/>
          </a:xfrm>
        </p:spPr>
        <p:txBody>
          <a:bodyPr/>
          <a:lstStyle/>
          <a:p>
            <a:r>
              <a:rPr lang="zh-CN" altLang="en-US" dirty="0"/>
              <a:t>双链表</a:t>
            </a:r>
          </a:p>
        </p:txBody>
      </p:sp>
      <p:sp>
        <p:nvSpPr>
          <p:cNvPr id="3" name="矩形 2"/>
          <p:cNvSpPr/>
          <p:nvPr/>
        </p:nvSpPr>
        <p:spPr>
          <a:xfrm>
            <a:off x="1859837" y="1789068"/>
            <a:ext cx="7174981" cy="4708981"/>
          </a:xfrm>
          <a:prstGeom prst="rect">
            <a:avLst/>
          </a:prstGeom>
          <a:solidFill>
            <a:schemeClr val="tx1">
              <a:lumMod val="20000"/>
              <a:lumOff val="80000"/>
            </a:schemeClr>
          </a:solidFill>
        </p:spPr>
        <p:txBody>
          <a:bodyPr wrap="square">
            <a:spAutoFit/>
          </a:bodyPr>
          <a:lstStyle/>
          <a:p>
            <a:pPr>
              <a:lnSpc>
                <a:spcPts val="3000"/>
              </a:lnSpc>
            </a:pPr>
            <a:r>
              <a:rPr lang="en-US" altLang="zh-CN" sz="2000" dirty="0" err="1">
                <a:solidFill>
                  <a:srgbClr val="000000"/>
                </a:solidFill>
                <a:latin typeface="华文中宋" panose="02010600040101010101" pitchFamily="2" charset="-122"/>
                <a:ea typeface="华文中宋" panose="02010600040101010101" pitchFamily="2" charset="-122"/>
              </a:rPr>
              <a:t>struct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DoubleNode</a:t>
            </a:r>
            <a:r>
              <a:rPr lang="en-US" altLang="zh-CN" sz="2000" dirty="0">
                <a:solidFill>
                  <a:srgbClr val="000000"/>
                </a:solidFill>
                <a:latin typeface="华文中宋" panose="02010600040101010101" pitchFamily="2" charset="-122"/>
                <a:ea typeface="华文中宋" panose="02010600040101010101" pitchFamily="2" charset="-122"/>
              </a:rPr>
              <a:t>; </a:t>
            </a:r>
          </a:p>
          <a:p>
            <a:pPr>
              <a:lnSpc>
                <a:spcPts val="3000"/>
              </a:lnSpc>
            </a:pPr>
            <a:r>
              <a:rPr lang="en-US" altLang="zh-CN" sz="2000" dirty="0" err="1">
                <a:solidFill>
                  <a:srgbClr val="000000"/>
                </a:solidFill>
                <a:latin typeface="华文中宋" panose="02010600040101010101" pitchFamily="2" charset="-122"/>
                <a:ea typeface="华文中宋" panose="02010600040101010101" pitchFamily="2" charset="-122"/>
              </a:rPr>
              <a:t>typedef</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struct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DoubleNode</a:t>
            </a:r>
            <a:r>
              <a:rPr lang="en-US" altLang="zh-CN" sz="2000" dirty="0">
                <a:solidFill>
                  <a:srgbClr val="000000"/>
                </a:solidFill>
                <a:latin typeface="华文中宋" panose="02010600040101010101" pitchFamily="2" charset="-122"/>
                <a:ea typeface="华文中宋" panose="02010600040101010101" pitchFamily="2" charset="-122"/>
              </a:rPr>
              <a:t> * </a:t>
            </a:r>
            <a:r>
              <a:rPr lang="en-US" altLang="zh-CN" sz="2000" dirty="0" err="1">
                <a:solidFill>
                  <a:srgbClr val="000000"/>
                </a:solidFill>
                <a:latin typeface="华文中宋" panose="02010600040101010101" pitchFamily="2" charset="-122"/>
                <a:ea typeface="华文中宋" panose="02010600040101010101" pitchFamily="2" charset="-122"/>
              </a:rPr>
              <a:t>PDoubleNode</a:t>
            </a:r>
            <a:r>
              <a:rPr lang="en-US" altLang="zh-CN" sz="2000" dirty="0">
                <a:solidFill>
                  <a:srgbClr val="000000"/>
                </a:solidFill>
                <a:latin typeface="华文中宋" panose="02010600040101010101" pitchFamily="2" charset="-122"/>
                <a:ea typeface="华文中宋" panose="02010600040101010101" pitchFamily="2" charset="-122"/>
              </a:rPr>
              <a:t>; </a:t>
            </a:r>
          </a:p>
          <a:p>
            <a:pPr>
              <a:lnSpc>
                <a:spcPts val="3000"/>
              </a:lnSpc>
            </a:pPr>
            <a:endParaRPr lang="en-US" altLang="zh-CN" sz="2000" dirty="0">
              <a:solidFill>
                <a:srgbClr val="000000"/>
              </a:solidFill>
              <a:latin typeface="华文中宋" panose="02010600040101010101" pitchFamily="2" charset="-122"/>
              <a:ea typeface="华文中宋" panose="02010600040101010101" pitchFamily="2" charset="-122"/>
            </a:endParaRPr>
          </a:p>
          <a:p>
            <a:pPr>
              <a:lnSpc>
                <a:spcPts val="3000"/>
              </a:lnSpc>
            </a:pPr>
            <a:r>
              <a:rPr lang="en-US" altLang="zh-CN" sz="2000" dirty="0" err="1">
                <a:solidFill>
                  <a:srgbClr val="000000"/>
                </a:solidFill>
                <a:latin typeface="华文中宋" panose="02010600040101010101" pitchFamily="2" charset="-122"/>
                <a:ea typeface="华文中宋" panose="02010600040101010101" pitchFamily="2" charset="-122"/>
              </a:rPr>
              <a:t>struct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DoubleNode</a:t>
            </a:r>
            <a:r>
              <a:rPr lang="en-US" altLang="zh-CN" sz="2000" dirty="0">
                <a:solidFill>
                  <a:srgbClr val="000000"/>
                </a:solidFill>
                <a:latin typeface="华文中宋" panose="02010600040101010101" pitchFamily="2" charset="-122"/>
                <a:ea typeface="华文中宋" panose="02010600040101010101" pitchFamily="2" charset="-122"/>
              </a:rPr>
              <a:t> {</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DataType</a:t>
            </a:r>
            <a:r>
              <a:rPr lang="en-US" altLang="zh-CN" sz="2000" dirty="0">
                <a:solidFill>
                  <a:srgbClr val="000000"/>
                </a:solidFill>
                <a:latin typeface="华文中宋" panose="02010600040101010101" pitchFamily="2" charset="-122"/>
                <a:ea typeface="华文中宋" panose="02010600040101010101" pitchFamily="2" charset="-122"/>
              </a:rPr>
              <a:t> info;</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PDoubleNode</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llink</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rlink</a:t>
            </a: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3000"/>
              </a:lnSpc>
            </a:pPr>
            <a:r>
              <a:rPr lang="en-US" altLang="zh-CN" sz="2000" dirty="0" err="1">
                <a:solidFill>
                  <a:srgbClr val="000000"/>
                </a:solidFill>
                <a:latin typeface="华文中宋" panose="02010600040101010101" pitchFamily="2" charset="-122"/>
                <a:ea typeface="华文中宋" panose="02010600040101010101" pitchFamily="2" charset="-122"/>
              </a:rPr>
              <a:t>struct</a:t>
            </a: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DoubleList</a:t>
            </a:r>
            <a:endParaRPr lang="en-US" altLang="zh-CN" sz="2000" dirty="0">
              <a:solidFill>
                <a:srgbClr val="000000"/>
              </a:solidFill>
              <a:latin typeface="华文中宋" panose="02010600040101010101" pitchFamily="2" charset="-122"/>
              <a:ea typeface="华文中宋" panose="02010600040101010101" pitchFamily="2" charset="-122"/>
            </a:endParaRP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PDoubleNode</a:t>
            </a:r>
            <a:r>
              <a:rPr lang="en-US" altLang="zh-CN" sz="2000" dirty="0">
                <a:solidFill>
                  <a:srgbClr val="000000"/>
                </a:solidFill>
                <a:latin typeface="华文中宋" panose="02010600040101010101" pitchFamily="2" charset="-122"/>
                <a:ea typeface="华文中宋" panose="02010600040101010101" pitchFamily="2" charset="-122"/>
              </a:rPr>
              <a:t> head;</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a:t>
            </a:r>
            <a:r>
              <a:rPr lang="en-US" altLang="zh-CN" sz="2000" dirty="0" err="1">
                <a:solidFill>
                  <a:srgbClr val="000000"/>
                </a:solidFill>
                <a:latin typeface="华文中宋" panose="02010600040101010101" pitchFamily="2" charset="-122"/>
                <a:ea typeface="华文中宋" panose="02010600040101010101" pitchFamily="2" charset="-122"/>
              </a:rPr>
              <a:t>PDoubleNode</a:t>
            </a:r>
            <a:r>
              <a:rPr lang="en-US" altLang="zh-CN" sz="2000" dirty="0">
                <a:solidFill>
                  <a:srgbClr val="000000"/>
                </a:solidFill>
                <a:latin typeface="华文中宋" panose="02010600040101010101" pitchFamily="2" charset="-122"/>
                <a:ea typeface="华文中宋" panose="02010600040101010101" pitchFamily="2" charset="-122"/>
              </a:rPr>
              <a:t> rear;</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a:t>
            </a:r>
            <a:endParaRPr lang="zh-CN" altLang="en-US" sz="2000" dirty="0">
              <a:solidFill>
                <a:srgbClr val="000000"/>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517825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8"/>
            <a:ext cx="8153400" cy="590601"/>
          </a:xfrm>
        </p:spPr>
        <p:txBody>
          <a:bodyPr/>
          <a:lstStyle/>
          <a:p>
            <a:r>
              <a:rPr lang="zh-CN" altLang="en-US" dirty="0"/>
              <a:t>双链表的删除操作</a:t>
            </a:r>
          </a:p>
        </p:txBody>
      </p:sp>
      <p:sp>
        <p:nvSpPr>
          <p:cNvPr id="3" name="矩形 2"/>
          <p:cNvSpPr/>
          <p:nvPr/>
        </p:nvSpPr>
        <p:spPr>
          <a:xfrm>
            <a:off x="3038665" y="4407460"/>
            <a:ext cx="3533508" cy="2015936"/>
          </a:xfrm>
          <a:prstGeom prst="rect">
            <a:avLst/>
          </a:prstGeom>
          <a:solidFill>
            <a:schemeClr val="tx1">
              <a:lumMod val="20000"/>
              <a:lumOff val="80000"/>
            </a:schemeClr>
          </a:solidFill>
        </p:spPr>
        <p:txBody>
          <a:bodyPr wrap="square">
            <a:spAutoFit/>
          </a:bodyPr>
          <a:lstStyle/>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if(p-&gt;</a:t>
            </a:r>
            <a:r>
              <a:rPr lang="en-US" altLang="zh-CN" sz="2000" dirty="0" err="1">
                <a:solidFill>
                  <a:srgbClr val="000000"/>
                </a:solidFill>
                <a:latin typeface="华文中宋" panose="02010600040101010101" pitchFamily="2" charset="-122"/>
                <a:ea typeface="华文中宋" panose="02010600040101010101" pitchFamily="2" charset="-122"/>
              </a:rPr>
              <a:t>llink</a:t>
            </a:r>
            <a:r>
              <a:rPr lang="en-US" altLang="zh-CN" sz="2000" dirty="0">
                <a:solidFill>
                  <a:srgbClr val="000000"/>
                </a:solidFill>
                <a:latin typeface="华文中宋" panose="02010600040101010101" pitchFamily="2" charset="-122"/>
                <a:ea typeface="华文中宋" panose="02010600040101010101" pitchFamily="2" charset="-122"/>
              </a:rPr>
              <a:t>!=NULL)</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p-&gt;</a:t>
            </a:r>
            <a:r>
              <a:rPr lang="en-US" altLang="zh-CN" sz="2000" dirty="0" err="1">
                <a:solidFill>
                  <a:srgbClr val="000000"/>
                </a:solidFill>
                <a:latin typeface="华文中宋" panose="02010600040101010101" pitchFamily="2" charset="-122"/>
                <a:ea typeface="华文中宋" panose="02010600040101010101" pitchFamily="2" charset="-122"/>
              </a:rPr>
              <a:t>llink</a:t>
            </a:r>
            <a:r>
              <a:rPr lang="en-US" altLang="zh-CN" sz="2000" dirty="0">
                <a:solidFill>
                  <a:srgbClr val="000000"/>
                </a:solidFill>
                <a:latin typeface="华文中宋" panose="02010600040101010101" pitchFamily="2" charset="-122"/>
                <a:ea typeface="华文中宋" panose="02010600040101010101" pitchFamily="2" charset="-122"/>
              </a:rPr>
              <a:t>-&gt;</a:t>
            </a:r>
            <a:r>
              <a:rPr lang="en-US" altLang="zh-CN" sz="2000" dirty="0" err="1">
                <a:solidFill>
                  <a:srgbClr val="000000"/>
                </a:solidFill>
                <a:latin typeface="华文中宋" panose="02010600040101010101" pitchFamily="2" charset="-122"/>
                <a:ea typeface="华文中宋" panose="02010600040101010101" pitchFamily="2" charset="-122"/>
              </a:rPr>
              <a:t>rlink</a:t>
            </a:r>
            <a:r>
              <a:rPr lang="en-US" altLang="zh-CN" sz="2000" dirty="0">
                <a:solidFill>
                  <a:srgbClr val="000000"/>
                </a:solidFill>
                <a:latin typeface="华文中宋" panose="02010600040101010101" pitchFamily="2" charset="-122"/>
                <a:ea typeface="华文中宋" panose="02010600040101010101" pitchFamily="2" charset="-122"/>
              </a:rPr>
              <a:t>=p-&gt;</a:t>
            </a:r>
            <a:r>
              <a:rPr lang="en-US" altLang="zh-CN" sz="2000" dirty="0" err="1">
                <a:solidFill>
                  <a:srgbClr val="000000"/>
                </a:solidFill>
                <a:latin typeface="华文中宋" panose="02010600040101010101" pitchFamily="2" charset="-122"/>
                <a:ea typeface="华文中宋" panose="02010600040101010101" pitchFamily="2" charset="-122"/>
              </a:rPr>
              <a:t>rlink</a:t>
            </a: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if(p-&gt;</a:t>
            </a:r>
            <a:r>
              <a:rPr lang="en-US" altLang="zh-CN" sz="2000" dirty="0" err="1">
                <a:solidFill>
                  <a:srgbClr val="000000"/>
                </a:solidFill>
                <a:latin typeface="华文中宋" panose="02010600040101010101" pitchFamily="2" charset="-122"/>
                <a:ea typeface="华文中宋" panose="02010600040101010101" pitchFamily="2" charset="-122"/>
              </a:rPr>
              <a:t>rlink</a:t>
            </a:r>
            <a:r>
              <a:rPr lang="en-US" altLang="zh-CN" sz="2000" dirty="0">
                <a:solidFill>
                  <a:srgbClr val="000000"/>
                </a:solidFill>
                <a:latin typeface="华文中宋" panose="02010600040101010101" pitchFamily="2" charset="-122"/>
                <a:ea typeface="华文中宋" panose="02010600040101010101" pitchFamily="2" charset="-122"/>
              </a:rPr>
              <a:t>!=NULL)</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   p-&gt;</a:t>
            </a:r>
            <a:r>
              <a:rPr lang="en-US" altLang="zh-CN" sz="2000" dirty="0" err="1">
                <a:solidFill>
                  <a:srgbClr val="000000"/>
                </a:solidFill>
                <a:latin typeface="华文中宋" panose="02010600040101010101" pitchFamily="2" charset="-122"/>
                <a:ea typeface="华文中宋" panose="02010600040101010101" pitchFamily="2" charset="-122"/>
              </a:rPr>
              <a:t>rlink</a:t>
            </a:r>
            <a:r>
              <a:rPr lang="en-US" altLang="zh-CN" sz="2000" dirty="0">
                <a:solidFill>
                  <a:srgbClr val="000000"/>
                </a:solidFill>
                <a:latin typeface="华文中宋" panose="02010600040101010101" pitchFamily="2" charset="-122"/>
                <a:ea typeface="华文中宋" panose="02010600040101010101" pitchFamily="2" charset="-122"/>
              </a:rPr>
              <a:t>-&gt;</a:t>
            </a:r>
            <a:r>
              <a:rPr lang="en-US" altLang="zh-CN" sz="2000" dirty="0" err="1">
                <a:solidFill>
                  <a:srgbClr val="000000"/>
                </a:solidFill>
                <a:latin typeface="华文中宋" panose="02010600040101010101" pitchFamily="2" charset="-122"/>
                <a:ea typeface="华文中宋" panose="02010600040101010101" pitchFamily="2" charset="-122"/>
              </a:rPr>
              <a:t>llink</a:t>
            </a:r>
            <a:r>
              <a:rPr lang="en-US" altLang="zh-CN" sz="2000" dirty="0">
                <a:solidFill>
                  <a:srgbClr val="000000"/>
                </a:solidFill>
                <a:latin typeface="华文中宋" panose="02010600040101010101" pitchFamily="2" charset="-122"/>
                <a:ea typeface="华文中宋" panose="02010600040101010101" pitchFamily="2" charset="-122"/>
              </a:rPr>
              <a:t>=p-&gt;</a:t>
            </a:r>
            <a:r>
              <a:rPr lang="en-US" altLang="zh-CN" sz="2000" dirty="0" err="1">
                <a:solidFill>
                  <a:srgbClr val="000000"/>
                </a:solidFill>
                <a:latin typeface="华文中宋" panose="02010600040101010101" pitchFamily="2" charset="-122"/>
                <a:ea typeface="华文中宋" panose="02010600040101010101" pitchFamily="2" charset="-122"/>
              </a:rPr>
              <a:t>llink</a:t>
            </a:r>
            <a:r>
              <a:rPr lang="en-US" altLang="zh-CN" sz="2000" dirty="0">
                <a:solidFill>
                  <a:srgbClr val="000000"/>
                </a:solidFill>
                <a:latin typeface="华文中宋" panose="02010600040101010101" pitchFamily="2" charset="-122"/>
                <a:ea typeface="华文中宋" panose="02010600040101010101" pitchFamily="2" charset="-122"/>
              </a:rPr>
              <a:t>;</a:t>
            </a:r>
          </a:p>
          <a:p>
            <a:pPr>
              <a:lnSpc>
                <a:spcPts val="3000"/>
              </a:lnSpc>
            </a:pPr>
            <a:r>
              <a:rPr lang="en-US" altLang="zh-CN" sz="2000" dirty="0">
                <a:solidFill>
                  <a:srgbClr val="000000"/>
                </a:solidFill>
                <a:latin typeface="华文中宋" panose="02010600040101010101" pitchFamily="2" charset="-122"/>
                <a:ea typeface="华文中宋" panose="02010600040101010101" pitchFamily="2" charset="-122"/>
              </a:rPr>
              <a:t>free(p);</a:t>
            </a:r>
            <a:endParaRPr lang="zh-CN" altLang="en-US" sz="2000" dirty="0">
              <a:solidFill>
                <a:srgbClr val="000000"/>
              </a:solidFill>
              <a:latin typeface="华文中宋" panose="02010600040101010101" pitchFamily="2" charset="-122"/>
              <a:ea typeface="华文中宋" panose="02010600040101010101" pitchFamily="2" charset="-122"/>
            </a:endParaRPr>
          </a:p>
        </p:txBody>
      </p:sp>
      <p:sp>
        <p:nvSpPr>
          <p:cNvPr id="5" name="矩形 4"/>
          <p:cNvSpPr/>
          <p:nvPr/>
        </p:nvSpPr>
        <p:spPr bwMode="auto">
          <a:xfrm>
            <a:off x="2301593" y="3234946"/>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2932145" y="323494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1711039" y="323494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9" name="矩形 8"/>
          <p:cNvSpPr/>
          <p:nvPr/>
        </p:nvSpPr>
        <p:spPr bwMode="auto">
          <a:xfrm>
            <a:off x="4613995" y="3234490"/>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5244547" y="323449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4023441" y="323449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2" name="矩形 11"/>
          <p:cNvSpPr/>
          <p:nvPr/>
        </p:nvSpPr>
        <p:spPr bwMode="auto">
          <a:xfrm>
            <a:off x="6934410" y="3239823"/>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p:cNvSpPr/>
          <p:nvPr/>
        </p:nvSpPr>
        <p:spPr bwMode="auto">
          <a:xfrm>
            <a:off x="7564962" y="323982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4" name="矩形 13"/>
          <p:cNvSpPr/>
          <p:nvPr/>
        </p:nvSpPr>
        <p:spPr bwMode="auto">
          <a:xfrm>
            <a:off x="6343856" y="3239823"/>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cxnSp>
        <p:nvCxnSpPr>
          <p:cNvPr id="15" name="直接箭头连接符 14"/>
          <p:cNvCxnSpPr/>
          <p:nvPr/>
        </p:nvCxnSpPr>
        <p:spPr bwMode="auto">
          <a:xfrm>
            <a:off x="1028032" y="3409864"/>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直接箭头连接符 15"/>
          <p:cNvCxnSpPr/>
          <p:nvPr/>
        </p:nvCxnSpPr>
        <p:spPr bwMode="auto">
          <a:xfrm flipH="1">
            <a:off x="1222774" y="3611532"/>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直接箭头连接符 16"/>
          <p:cNvCxnSpPr/>
          <p:nvPr/>
        </p:nvCxnSpPr>
        <p:spPr bwMode="auto">
          <a:xfrm>
            <a:off x="3327339" y="3409864"/>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箭头连接符 17"/>
          <p:cNvCxnSpPr/>
          <p:nvPr/>
        </p:nvCxnSpPr>
        <p:spPr bwMode="auto">
          <a:xfrm flipH="1">
            <a:off x="3522081" y="3611532"/>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箭头连接符 18"/>
          <p:cNvCxnSpPr/>
          <p:nvPr/>
        </p:nvCxnSpPr>
        <p:spPr bwMode="auto">
          <a:xfrm>
            <a:off x="5639741" y="3409864"/>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箭头连接符 19"/>
          <p:cNvCxnSpPr/>
          <p:nvPr/>
        </p:nvCxnSpPr>
        <p:spPr bwMode="auto">
          <a:xfrm flipH="1">
            <a:off x="5834483" y="3611532"/>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直接箭头连接符 20"/>
          <p:cNvCxnSpPr/>
          <p:nvPr/>
        </p:nvCxnSpPr>
        <p:spPr bwMode="auto">
          <a:xfrm>
            <a:off x="7960156" y="3409864"/>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直接箭头连接符 21"/>
          <p:cNvCxnSpPr/>
          <p:nvPr/>
        </p:nvCxnSpPr>
        <p:spPr bwMode="auto">
          <a:xfrm flipH="1">
            <a:off x="8154898" y="3611532"/>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矩形 22"/>
          <p:cNvSpPr/>
          <p:nvPr/>
        </p:nvSpPr>
        <p:spPr bwMode="auto">
          <a:xfrm>
            <a:off x="4629593" y="2112679"/>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4" name="椭圆 23"/>
          <p:cNvSpPr/>
          <p:nvPr/>
        </p:nvSpPr>
        <p:spPr bwMode="auto">
          <a:xfrm>
            <a:off x="4801441" y="2271283"/>
            <a:ext cx="246241" cy="222194"/>
          </a:xfrm>
          <a:prstGeom prst="ellipse">
            <a:avLst/>
          </a:prstGeom>
          <a:solidFill>
            <a:srgbClr val="3333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sp>
        <p:nvSpPr>
          <p:cNvPr id="25" name="文本框 24"/>
          <p:cNvSpPr txBox="1"/>
          <p:nvPr/>
        </p:nvSpPr>
        <p:spPr>
          <a:xfrm>
            <a:off x="4805419" y="1682991"/>
            <a:ext cx="375424" cy="461665"/>
          </a:xfrm>
          <a:prstGeom prst="rect">
            <a:avLst/>
          </a:prstGeom>
          <a:noFill/>
        </p:spPr>
        <p:txBody>
          <a:bodyPr wrap="none" rtlCol="0">
            <a:spAutoFit/>
          </a:bodyPr>
          <a:lstStyle/>
          <a:p>
            <a:r>
              <a:rPr lang="en-US" altLang="zh-CN" sz="2400" dirty="0">
                <a:latin typeface="华文中宋" panose="02010600040101010101" pitchFamily="2" charset="-122"/>
                <a:ea typeface="华文中宋" panose="02010600040101010101" pitchFamily="2" charset="-122"/>
              </a:rPr>
              <a:t>p</a:t>
            </a:r>
            <a:endParaRPr lang="zh-CN" altLang="en-US" sz="2400" dirty="0">
              <a:latin typeface="华文中宋" panose="02010600040101010101" pitchFamily="2" charset="-122"/>
              <a:ea typeface="华文中宋" panose="02010600040101010101" pitchFamily="2" charset="-122"/>
            </a:endParaRPr>
          </a:p>
        </p:txBody>
      </p:sp>
      <p:cxnSp>
        <p:nvCxnSpPr>
          <p:cNvPr id="26" name="直接箭头连接符 25"/>
          <p:cNvCxnSpPr>
            <a:stCxn id="24" idx="4"/>
            <a:endCxn id="9" idx="0"/>
          </p:cNvCxnSpPr>
          <p:nvPr/>
        </p:nvCxnSpPr>
        <p:spPr bwMode="auto">
          <a:xfrm>
            <a:off x="4924562" y="2493477"/>
            <a:ext cx="4400" cy="741013"/>
          </a:xfrm>
          <a:prstGeom prst="straightConnector1">
            <a:avLst/>
          </a:prstGeom>
          <a:solidFill>
            <a:schemeClr val="accent1"/>
          </a:solid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0" name="任意多边形 29"/>
          <p:cNvSpPr/>
          <p:nvPr/>
        </p:nvSpPr>
        <p:spPr bwMode="auto">
          <a:xfrm flipV="1">
            <a:off x="3227113" y="2849182"/>
            <a:ext cx="3951388" cy="529322"/>
          </a:xfrm>
          <a:custGeom>
            <a:avLst/>
            <a:gdLst>
              <a:gd name="connsiteX0" fmla="*/ 0 w 3875965"/>
              <a:gd name="connsiteY0" fmla="*/ 0 h 380468"/>
              <a:gd name="connsiteX1" fmla="*/ 914400 w 3875965"/>
              <a:gd name="connsiteY1" fmla="*/ 368490 h 380468"/>
              <a:gd name="connsiteX2" fmla="*/ 3098042 w 3875965"/>
              <a:gd name="connsiteY2" fmla="*/ 272955 h 380468"/>
              <a:gd name="connsiteX3" fmla="*/ 3875965 w 3875965"/>
              <a:gd name="connsiteY3" fmla="*/ 95535 h 380468"/>
            </a:gdLst>
            <a:ahLst/>
            <a:cxnLst>
              <a:cxn ang="0">
                <a:pos x="connsiteX0" y="connsiteY0"/>
              </a:cxn>
              <a:cxn ang="0">
                <a:pos x="connsiteX1" y="connsiteY1"/>
              </a:cxn>
              <a:cxn ang="0">
                <a:pos x="connsiteX2" y="connsiteY2"/>
              </a:cxn>
              <a:cxn ang="0">
                <a:pos x="connsiteX3" y="connsiteY3"/>
              </a:cxn>
            </a:cxnLst>
            <a:rect l="l" t="t" r="r" b="b"/>
            <a:pathLst>
              <a:path w="3875965" h="380468">
                <a:moveTo>
                  <a:pt x="0" y="0"/>
                </a:moveTo>
                <a:cubicBezTo>
                  <a:pt x="199030" y="161499"/>
                  <a:pt x="398060" y="322998"/>
                  <a:pt x="914400" y="368490"/>
                </a:cubicBezTo>
                <a:cubicBezTo>
                  <a:pt x="1430740" y="413983"/>
                  <a:pt x="2604448" y="318448"/>
                  <a:pt x="3098042" y="272955"/>
                </a:cubicBezTo>
                <a:cubicBezTo>
                  <a:pt x="3591636" y="227463"/>
                  <a:pt x="3733800" y="161499"/>
                  <a:pt x="3875965" y="95535"/>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1" name="任意多边形 30"/>
          <p:cNvSpPr/>
          <p:nvPr/>
        </p:nvSpPr>
        <p:spPr bwMode="auto">
          <a:xfrm>
            <a:off x="3193576" y="3630304"/>
            <a:ext cx="3480179" cy="465255"/>
          </a:xfrm>
          <a:custGeom>
            <a:avLst/>
            <a:gdLst>
              <a:gd name="connsiteX0" fmla="*/ 3480179 w 3480179"/>
              <a:gd name="connsiteY0" fmla="*/ 0 h 465255"/>
              <a:gd name="connsiteX1" fmla="*/ 2101755 w 3480179"/>
              <a:gd name="connsiteY1" fmla="*/ 464024 h 465255"/>
              <a:gd name="connsiteX2" fmla="*/ 0 w 3480179"/>
              <a:gd name="connsiteY2" fmla="*/ 109183 h 465255"/>
            </a:gdLst>
            <a:ahLst/>
            <a:cxnLst>
              <a:cxn ang="0">
                <a:pos x="connsiteX0" y="connsiteY0"/>
              </a:cxn>
              <a:cxn ang="0">
                <a:pos x="connsiteX1" y="connsiteY1"/>
              </a:cxn>
              <a:cxn ang="0">
                <a:pos x="connsiteX2" y="connsiteY2"/>
              </a:cxn>
            </a:cxnLst>
            <a:rect l="l" t="t" r="r" b="b"/>
            <a:pathLst>
              <a:path w="3480179" h="465255">
                <a:moveTo>
                  <a:pt x="3480179" y="0"/>
                </a:moveTo>
                <a:cubicBezTo>
                  <a:pt x="3080982" y="222913"/>
                  <a:pt x="2681785" y="445827"/>
                  <a:pt x="2101755" y="464024"/>
                </a:cubicBezTo>
                <a:cubicBezTo>
                  <a:pt x="1521725" y="482221"/>
                  <a:pt x="760862" y="295702"/>
                  <a:pt x="0" y="109183"/>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32" name="矩形 31"/>
          <p:cNvSpPr/>
          <p:nvPr/>
        </p:nvSpPr>
        <p:spPr>
          <a:xfrm>
            <a:off x="4614876" y="2204319"/>
            <a:ext cx="604653" cy="276999"/>
          </a:xfrm>
          <a:prstGeom prst="rect">
            <a:avLst/>
          </a:prstGeom>
        </p:spPr>
        <p:txBody>
          <a:bodyPr wrap="none">
            <a:spAutoFit/>
          </a:bodyPr>
          <a:lstStyle/>
          <a:p>
            <a:pPr algn="ctr" eaLnBrk="1" hangingPunct="1"/>
            <a:r>
              <a:rPr lang="en-US" altLang="zh-CN" sz="1200" b="1" dirty="0">
                <a:solidFill>
                  <a:srgbClr val="FF0000"/>
                </a:solidFill>
                <a:latin typeface="华文中宋" panose="02010600040101010101" pitchFamily="2" charset="-122"/>
                <a:ea typeface="华文中宋" panose="02010600040101010101" pitchFamily="2" charset="-122"/>
              </a:rPr>
              <a:t>NULL</a:t>
            </a:r>
            <a:endParaRPr lang="zh-CN" altLang="en-US" sz="1200" b="1" dirty="0">
              <a:solidFill>
                <a:srgbClr val="FF0000"/>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779080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xit" presetSubtype="0" fill="hold" nodeType="withEffect">
                                  <p:stCondLst>
                                    <p:cond delay="0"/>
                                  </p:stCondLst>
                                  <p:childTnLst>
                                    <p:animEffect transition="out" filter="fade">
                                      <p:cBhvr>
                                        <p:cTn id="9" dur="500"/>
                                        <p:tgtEl>
                                          <p:spTgt spid="17"/>
                                        </p:tgtEl>
                                      </p:cBhvr>
                                    </p:animEffect>
                                    <p:set>
                                      <p:cBhvr>
                                        <p:cTn id="10" dur="1" fill="hold">
                                          <p:stCondLst>
                                            <p:cond delay="499"/>
                                          </p:stCondLst>
                                        </p:cTn>
                                        <p:tgtEl>
                                          <p:spTgt spid="1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fade">
                                      <p:cBhvr>
                                        <p:cTn id="15" dur="500"/>
                                        <p:tgtEl>
                                          <p:spTgt spid="31"/>
                                        </p:tgtEl>
                                      </p:cBhvr>
                                    </p:animEffect>
                                  </p:childTnLst>
                                </p:cTn>
                              </p:par>
                              <p:par>
                                <p:cTn id="16" presetID="10" presetClass="exit" presetSubtype="0" fill="hold" nodeType="withEffect">
                                  <p:stCondLst>
                                    <p:cond delay="0"/>
                                  </p:stCondLst>
                                  <p:childTnLst>
                                    <p:animEffect transition="out" filter="fade">
                                      <p:cBhvr>
                                        <p:cTn id="17" dur="500"/>
                                        <p:tgtEl>
                                          <p:spTgt spid="20"/>
                                        </p:tgtEl>
                                      </p:cBhvr>
                                    </p:animEffect>
                                    <p:set>
                                      <p:cBhvr>
                                        <p:cTn id="18" dur="1" fill="hold">
                                          <p:stCondLst>
                                            <p:cond delay="499"/>
                                          </p:stCondLst>
                                        </p:cTn>
                                        <p:tgtEl>
                                          <p:spTgt spid="20"/>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18"/>
                                        </p:tgtEl>
                                      </p:cBhvr>
                                    </p:animEffect>
                                    <p:set>
                                      <p:cBhvr>
                                        <p:cTn id="23" dur="1" fill="hold">
                                          <p:stCondLst>
                                            <p:cond delay="499"/>
                                          </p:stCondLst>
                                        </p:cTn>
                                        <p:tgtEl>
                                          <p:spTgt spid="18"/>
                                        </p:tgtEl>
                                        <p:attrNameLst>
                                          <p:attrName>style.visibility</p:attrName>
                                        </p:attrNameLst>
                                      </p:cBhvr>
                                      <p:to>
                                        <p:strVal val="hidden"/>
                                      </p:to>
                                    </p:set>
                                  </p:childTnLst>
                                </p:cTn>
                              </p:par>
                              <p:par>
                                <p:cTn id="24" presetID="10" presetClass="exit" presetSubtype="0" fill="hold" grpId="0" nodeType="withEffect">
                                  <p:stCondLst>
                                    <p:cond delay="0"/>
                                  </p:stCondLst>
                                  <p:childTnLst>
                                    <p:animEffect transition="out" filter="fade">
                                      <p:cBhvr>
                                        <p:cTn id="25" dur="500"/>
                                        <p:tgtEl>
                                          <p:spTgt spid="11"/>
                                        </p:tgtEl>
                                      </p:cBhvr>
                                    </p:animEffect>
                                    <p:set>
                                      <p:cBhvr>
                                        <p:cTn id="26" dur="1" fill="hold">
                                          <p:stCondLst>
                                            <p:cond delay="499"/>
                                          </p:stCondLst>
                                        </p:cTn>
                                        <p:tgtEl>
                                          <p:spTgt spid="11"/>
                                        </p:tgtEl>
                                        <p:attrNameLst>
                                          <p:attrName>style.visibility</p:attrName>
                                        </p:attrNameLst>
                                      </p:cBhvr>
                                      <p:to>
                                        <p:strVal val="hidden"/>
                                      </p:to>
                                    </p:set>
                                  </p:childTnLst>
                                </p:cTn>
                              </p:par>
                              <p:par>
                                <p:cTn id="27" presetID="10" presetClass="exit" presetSubtype="0" fill="hold" grpId="0" nodeType="withEffect">
                                  <p:stCondLst>
                                    <p:cond delay="0"/>
                                  </p:stCondLst>
                                  <p:childTnLst>
                                    <p:animEffect transition="out" filter="fade">
                                      <p:cBhvr>
                                        <p:cTn id="28" dur="500"/>
                                        <p:tgtEl>
                                          <p:spTgt spid="9"/>
                                        </p:tgtEl>
                                      </p:cBhvr>
                                    </p:animEffect>
                                    <p:set>
                                      <p:cBhvr>
                                        <p:cTn id="29" dur="1" fill="hold">
                                          <p:stCondLst>
                                            <p:cond delay="499"/>
                                          </p:stCondLst>
                                        </p:cTn>
                                        <p:tgtEl>
                                          <p:spTgt spid="9"/>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19"/>
                                        </p:tgtEl>
                                      </p:cBhvr>
                                    </p:animEffect>
                                    <p:set>
                                      <p:cBhvr>
                                        <p:cTn id="32" dur="1" fill="hold">
                                          <p:stCondLst>
                                            <p:cond delay="499"/>
                                          </p:stCondLst>
                                        </p:cTn>
                                        <p:tgtEl>
                                          <p:spTgt spid="19"/>
                                        </p:tgtEl>
                                        <p:attrNameLst>
                                          <p:attrName>style.visibility</p:attrName>
                                        </p:attrNameLst>
                                      </p:cBhvr>
                                      <p:to>
                                        <p:strVal val="hidden"/>
                                      </p:to>
                                    </p:set>
                                  </p:childTnLst>
                                </p:cTn>
                              </p:par>
                              <p:par>
                                <p:cTn id="33" presetID="10" presetClass="exit" presetSubtype="0" fill="hold" grpId="0" nodeType="withEffect">
                                  <p:stCondLst>
                                    <p:cond delay="0"/>
                                  </p:stCondLst>
                                  <p:childTnLst>
                                    <p:animEffect transition="out" filter="fade">
                                      <p:cBhvr>
                                        <p:cTn id="34" dur="500"/>
                                        <p:tgtEl>
                                          <p:spTgt spid="10"/>
                                        </p:tgtEl>
                                      </p:cBhvr>
                                    </p:animEffect>
                                    <p:set>
                                      <p:cBhvr>
                                        <p:cTn id="35" dur="1" fill="hold">
                                          <p:stCondLst>
                                            <p:cond delay="499"/>
                                          </p:stCondLst>
                                        </p:cTn>
                                        <p:tgtEl>
                                          <p:spTgt spid="10"/>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6"/>
                                        </p:tgtEl>
                                      </p:cBhvr>
                                    </p:animEffect>
                                    <p:set>
                                      <p:cBhvr>
                                        <p:cTn id="38" dur="1" fill="hold">
                                          <p:stCondLst>
                                            <p:cond delay="499"/>
                                          </p:stCondLst>
                                        </p:cTn>
                                        <p:tgtEl>
                                          <p:spTgt spid="26"/>
                                        </p:tgtEl>
                                        <p:attrNameLst>
                                          <p:attrName>style.visibility</p:attrName>
                                        </p:attrNameLst>
                                      </p:cBhvr>
                                      <p:to>
                                        <p:strVal val="hidden"/>
                                      </p:to>
                                    </p:set>
                                  </p:childTnLst>
                                </p:cTn>
                              </p:par>
                              <p:par>
                                <p:cTn id="39" presetID="10" presetClass="exit" presetSubtype="0" fill="hold" grpId="0" nodeType="withEffect">
                                  <p:stCondLst>
                                    <p:cond delay="0"/>
                                  </p:stCondLst>
                                  <p:childTnLst>
                                    <p:animEffect transition="out" filter="fade">
                                      <p:cBhvr>
                                        <p:cTn id="40" dur="500"/>
                                        <p:tgtEl>
                                          <p:spTgt spid="24"/>
                                        </p:tgtEl>
                                      </p:cBhvr>
                                    </p:animEffect>
                                    <p:set>
                                      <p:cBhvr>
                                        <p:cTn id="41" dur="1" fill="hold">
                                          <p:stCondLst>
                                            <p:cond delay="499"/>
                                          </p:stCondLst>
                                        </p:cTn>
                                        <p:tgtEl>
                                          <p:spTgt spid="24"/>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fade">
                                      <p:cBhvr>
                                        <p:cTn id="4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24" grpId="0" animBg="1"/>
      <p:bldP spid="30" grpId="0" animBg="1"/>
      <p:bldP spid="31" grpId="0" animBg="1"/>
      <p:bldP spid="3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9"/>
            <a:ext cx="3692762" cy="723336"/>
          </a:xfrm>
        </p:spPr>
        <p:txBody>
          <a:bodyPr/>
          <a:lstStyle/>
          <a:p>
            <a:r>
              <a:rPr lang="zh-CN" altLang="en-US" dirty="0"/>
              <a:t>双链表的插入操作</a:t>
            </a:r>
          </a:p>
        </p:txBody>
      </p:sp>
      <p:sp>
        <p:nvSpPr>
          <p:cNvPr id="3" name="矩形 2"/>
          <p:cNvSpPr/>
          <p:nvPr/>
        </p:nvSpPr>
        <p:spPr>
          <a:xfrm>
            <a:off x="4979" y="4116268"/>
            <a:ext cx="7070315" cy="2400657"/>
          </a:xfrm>
          <a:prstGeom prst="rect">
            <a:avLst/>
          </a:prstGeom>
          <a:solidFill>
            <a:schemeClr val="tx1">
              <a:lumMod val="20000"/>
              <a:lumOff val="80000"/>
            </a:schemeClr>
          </a:solidFill>
        </p:spPr>
        <p:txBody>
          <a:bodyPr wrap="square">
            <a:spAutoFit/>
          </a:bodyPr>
          <a:lstStyle/>
          <a:p>
            <a:pPr>
              <a:lnSpc>
                <a:spcPts val="3000"/>
              </a:lnSpc>
            </a:pPr>
            <a:r>
              <a:rPr lang="en-US" altLang="zh-CN" dirty="0">
                <a:solidFill>
                  <a:srgbClr val="000000"/>
                </a:solidFill>
                <a:latin typeface="华文中宋" panose="02010600040101010101" pitchFamily="2" charset="-122"/>
                <a:ea typeface="华文中宋" panose="02010600040101010101" pitchFamily="2" charset="-122"/>
              </a:rPr>
              <a:t>//</a:t>
            </a:r>
            <a:r>
              <a:rPr lang="zh-CN" altLang="en-US" dirty="0">
                <a:solidFill>
                  <a:srgbClr val="000000"/>
                </a:solidFill>
                <a:latin typeface="华文中宋" panose="02010600040101010101" pitchFamily="2" charset="-122"/>
                <a:ea typeface="华文中宋" panose="02010600040101010101" pitchFamily="2" charset="-122"/>
              </a:rPr>
              <a:t>在</a:t>
            </a:r>
            <a:r>
              <a:rPr lang="en-US" altLang="zh-CN" dirty="0">
                <a:solidFill>
                  <a:srgbClr val="000000"/>
                </a:solidFill>
                <a:latin typeface="华文中宋" panose="02010600040101010101" pitchFamily="2" charset="-122"/>
                <a:ea typeface="华文中宋" panose="02010600040101010101" pitchFamily="2" charset="-122"/>
              </a:rPr>
              <a:t>p</a:t>
            </a:r>
            <a:r>
              <a:rPr lang="zh-CN" altLang="en-US" dirty="0">
                <a:solidFill>
                  <a:srgbClr val="000000"/>
                </a:solidFill>
                <a:latin typeface="华文中宋" panose="02010600040101010101" pitchFamily="2" charset="-122"/>
                <a:ea typeface="华文中宋" panose="02010600040101010101" pitchFamily="2" charset="-122"/>
              </a:rPr>
              <a:t>所指结点后插入一个新结点</a:t>
            </a:r>
          </a:p>
          <a:p>
            <a:pPr>
              <a:lnSpc>
                <a:spcPts val="3000"/>
              </a:lnSpc>
            </a:pPr>
            <a:r>
              <a:rPr lang="en-US" altLang="zh-CN" dirty="0">
                <a:solidFill>
                  <a:srgbClr val="000000"/>
                </a:solidFill>
                <a:latin typeface="华文中宋" panose="02010600040101010101" pitchFamily="2" charset="-122"/>
                <a:ea typeface="华文中宋" panose="02010600040101010101" pitchFamily="2" charset="-122"/>
              </a:rPr>
              <a:t>q= ( </a:t>
            </a:r>
            <a:r>
              <a:rPr lang="en-US" altLang="zh-CN" dirty="0" err="1">
                <a:solidFill>
                  <a:srgbClr val="000000"/>
                </a:solidFill>
                <a:latin typeface="华文中宋" panose="02010600040101010101" pitchFamily="2" charset="-122"/>
                <a:ea typeface="华文中宋" panose="02010600040101010101" pitchFamily="2" charset="-122"/>
              </a:rPr>
              <a:t>PDoubleNode</a:t>
            </a:r>
            <a:r>
              <a:rPr lang="en-US" altLang="zh-CN" dirty="0">
                <a:solidFill>
                  <a:srgbClr val="000000"/>
                </a:solidFill>
                <a:latin typeface="华文中宋" panose="02010600040101010101" pitchFamily="2" charset="-122"/>
                <a:ea typeface="华文中宋" panose="02010600040101010101" pitchFamily="2" charset="-122"/>
              </a:rPr>
              <a:t> ) </a:t>
            </a:r>
            <a:r>
              <a:rPr lang="en-US" altLang="zh-CN" dirty="0" err="1">
                <a:solidFill>
                  <a:srgbClr val="000000"/>
                </a:solidFill>
                <a:latin typeface="华文中宋" panose="02010600040101010101" pitchFamily="2" charset="-122"/>
                <a:ea typeface="华文中宋" panose="02010600040101010101" pitchFamily="2" charset="-122"/>
              </a:rPr>
              <a:t>malloc</a:t>
            </a:r>
            <a:r>
              <a:rPr lang="en-US" altLang="zh-CN" dirty="0">
                <a:solidFill>
                  <a:srgbClr val="000000"/>
                </a:solidFill>
                <a:latin typeface="华文中宋" panose="02010600040101010101" pitchFamily="2" charset="-122"/>
                <a:ea typeface="华文中宋" panose="02010600040101010101" pitchFamily="2" charset="-122"/>
              </a:rPr>
              <a:t> ( </a:t>
            </a:r>
            <a:r>
              <a:rPr lang="en-US" altLang="zh-CN" dirty="0" err="1">
                <a:solidFill>
                  <a:srgbClr val="000000"/>
                </a:solidFill>
                <a:latin typeface="华文中宋" panose="02010600040101010101" pitchFamily="2" charset="-122"/>
                <a:ea typeface="华文中宋" panose="02010600040101010101" pitchFamily="2" charset="-122"/>
              </a:rPr>
              <a:t>sizeof</a:t>
            </a:r>
            <a:r>
              <a:rPr lang="en-US" altLang="zh-CN" dirty="0">
                <a:solidFill>
                  <a:srgbClr val="000000"/>
                </a:solidFill>
                <a:latin typeface="华文中宋" panose="02010600040101010101" pitchFamily="2" charset="-122"/>
                <a:ea typeface="华文中宋" panose="02010600040101010101" pitchFamily="2" charset="-122"/>
              </a:rPr>
              <a:t>(</a:t>
            </a:r>
            <a:r>
              <a:rPr lang="en-US" altLang="zh-CN" dirty="0" err="1">
                <a:solidFill>
                  <a:srgbClr val="000000"/>
                </a:solidFill>
                <a:latin typeface="华文中宋" panose="02010600040101010101" pitchFamily="2" charset="-122"/>
                <a:ea typeface="华文中宋" panose="02010600040101010101" pitchFamily="2" charset="-122"/>
              </a:rPr>
              <a:t>struct</a:t>
            </a:r>
            <a:r>
              <a:rPr lang="en-US" altLang="zh-CN" dirty="0">
                <a:solidFill>
                  <a:srgbClr val="000000"/>
                </a:solidFill>
                <a:latin typeface="华文中宋" panose="02010600040101010101" pitchFamily="2" charset="-122"/>
                <a:ea typeface="华文中宋" panose="02010600040101010101" pitchFamily="2" charset="-122"/>
              </a:rPr>
              <a:t> </a:t>
            </a:r>
            <a:r>
              <a:rPr lang="en-US" altLang="zh-CN" dirty="0" err="1">
                <a:solidFill>
                  <a:srgbClr val="000000"/>
                </a:solidFill>
                <a:latin typeface="华文中宋" panose="02010600040101010101" pitchFamily="2" charset="-122"/>
                <a:ea typeface="华文中宋" panose="02010600040101010101" pitchFamily="2" charset="-122"/>
              </a:rPr>
              <a:t>DoubleNode</a:t>
            </a:r>
            <a:r>
              <a:rPr lang="en-US" altLang="zh-CN" dirty="0">
                <a:solidFill>
                  <a:srgbClr val="000000"/>
                </a:solidFill>
                <a:latin typeface="华文中宋" panose="02010600040101010101" pitchFamily="2" charset="-122"/>
                <a:ea typeface="华文中宋" panose="02010600040101010101" pitchFamily="2" charset="-122"/>
              </a:rPr>
              <a:t>) );</a:t>
            </a:r>
          </a:p>
          <a:p>
            <a:pPr>
              <a:lnSpc>
                <a:spcPts val="3000"/>
              </a:lnSpc>
            </a:pPr>
            <a:r>
              <a:rPr lang="en-US" altLang="zh-CN" dirty="0">
                <a:solidFill>
                  <a:srgbClr val="000000"/>
                </a:solidFill>
                <a:latin typeface="华文中宋" panose="02010600040101010101" pitchFamily="2" charset="-122"/>
                <a:ea typeface="华文中宋" panose="02010600040101010101" pitchFamily="2" charset="-122"/>
              </a:rPr>
              <a:t>q-&gt;</a:t>
            </a:r>
            <a:r>
              <a:rPr lang="en-US" altLang="zh-CN" dirty="0" err="1">
                <a:solidFill>
                  <a:srgbClr val="000000"/>
                </a:solidFill>
                <a:latin typeface="华文中宋" panose="02010600040101010101" pitchFamily="2" charset="-122"/>
                <a:ea typeface="华文中宋" panose="02010600040101010101" pitchFamily="2" charset="-122"/>
              </a:rPr>
              <a:t>llink</a:t>
            </a:r>
            <a:r>
              <a:rPr lang="en-US" altLang="zh-CN" dirty="0">
                <a:solidFill>
                  <a:srgbClr val="000000"/>
                </a:solidFill>
                <a:latin typeface="华文中宋" panose="02010600040101010101" pitchFamily="2" charset="-122"/>
                <a:ea typeface="华文中宋" panose="02010600040101010101" pitchFamily="2" charset="-122"/>
              </a:rPr>
              <a:t>=p;</a:t>
            </a:r>
          </a:p>
          <a:p>
            <a:pPr>
              <a:lnSpc>
                <a:spcPts val="3000"/>
              </a:lnSpc>
            </a:pPr>
            <a:r>
              <a:rPr lang="en-US" altLang="zh-CN" dirty="0">
                <a:solidFill>
                  <a:srgbClr val="000000"/>
                </a:solidFill>
                <a:latin typeface="华文中宋" panose="02010600040101010101" pitchFamily="2" charset="-122"/>
                <a:ea typeface="华文中宋" panose="02010600040101010101" pitchFamily="2" charset="-122"/>
              </a:rPr>
              <a:t>q-&gt;</a:t>
            </a:r>
            <a:r>
              <a:rPr lang="en-US" altLang="zh-CN" dirty="0" err="1">
                <a:solidFill>
                  <a:srgbClr val="000000"/>
                </a:solidFill>
                <a:latin typeface="华文中宋" panose="02010600040101010101" pitchFamily="2" charset="-122"/>
                <a:ea typeface="华文中宋" panose="02010600040101010101" pitchFamily="2" charset="-122"/>
              </a:rPr>
              <a:t>rlink</a:t>
            </a:r>
            <a:r>
              <a:rPr lang="en-US" altLang="zh-CN" dirty="0">
                <a:solidFill>
                  <a:srgbClr val="000000"/>
                </a:solidFill>
                <a:latin typeface="华文中宋" panose="02010600040101010101" pitchFamily="2" charset="-122"/>
                <a:ea typeface="华文中宋" panose="02010600040101010101" pitchFamily="2" charset="-122"/>
              </a:rPr>
              <a:t>=p-&gt;</a:t>
            </a:r>
            <a:r>
              <a:rPr lang="en-US" altLang="zh-CN" dirty="0" err="1">
                <a:solidFill>
                  <a:srgbClr val="000000"/>
                </a:solidFill>
                <a:latin typeface="华文中宋" panose="02010600040101010101" pitchFamily="2" charset="-122"/>
                <a:ea typeface="华文中宋" panose="02010600040101010101" pitchFamily="2" charset="-122"/>
              </a:rPr>
              <a:t>rlink</a:t>
            </a:r>
            <a:r>
              <a:rPr lang="en-US" altLang="zh-CN" dirty="0">
                <a:solidFill>
                  <a:srgbClr val="000000"/>
                </a:solidFill>
                <a:latin typeface="华文中宋" panose="02010600040101010101" pitchFamily="2" charset="-122"/>
                <a:ea typeface="华文中宋" panose="02010600040101010101" pitchFamily="2" charset="-122"/>
              </a:rPr>
              <a:t>;</a:t>
            </a:r>
          </a:p>
          <a:p>
            <a:pPr>
              <a:lnSpc>
                <a:spcPts val="3000"/>
              </a:lnSpc>
            </a:pPr>
            <a:r>
              <a:rPr lang="en-US" altLang="zh-CN" dirty="0">
                <a:solidFill>
                  <a:srgbClr val="000000"/>
                </a:solidFill>
                <a:latin typeface="华文中宋" panose="02010600040101010101" pitchFamily="2" charset="-122"/>
                <a:ea typeface="华文中宋" panose="02010600040101010101" pitchFamily="2" charset="-122"/>
              </a:rPr>
              <a:t>p-&gt;</a:t>
            </a:r>
            <a:r>
              <a:rPr lang="en-US" altLang="zh-CN" dirty="0" err="1">
                <a:solidFill>
                  <a:srgbClr val="000000"/>
                </a:solidFill>
                <a:latin typeface="华文中宋" panose="02010600040101010101" pitchFamily="2" charset="-122"/>
                <a:ea typeface="华文中宋" panose="02010600040101010101" pitchFamily="2" charset="-122"/>
              </a:rPr>
              <a:t>rlink</a:t>
            </a:r>
            <a:r>
              <a:rPr lang="en-US" altLang="zh-CN" dirty="0">
                <a:solidFill>
                  <a:srgbClr val="000000"/>
                </a:solidFill>
                <a:latin typeface="华文中宋" panose="02010600040101010101" pitchFamily="2" charset="-122"/>
                <a:ea typeface="华文中宋" panose="02010600040101010101" pitchFamily="2" charset="-122"/>
              </a:rPr>
              <a:t>-&gt;</a:t>
            </a:r>
            <a:r>
              <a:rPr lang="en-US" altLang="zh-CN" dirty="0" err="1">
                <a:solidFill>
                  <a:srgbClr val="000000"/>
                </a:solidFill>
                <a:latin typeface="华文中宋" panose="02010600040101010101" pitchFamily="2" charset="-122"/>
                <a:ea typeface="华文中宋" panose="02010600040101010101" pitchFamily="2" charset="-122"/>
              </a:rPr>
              <a:t>llink</a:t>
            </a:r>
            <a:r>
              <a:rPr lang="en-US" altLang="zh-CN" dirty="0">
                <a:solidFill>
                  <a:srgbClr val="000000"/>
                </a:solidFill>
                <a:latin typeface="华文中宋" panose="02010600040101010101" pitchFamily="2" charset="-122"/>
                <a:ea typeface="华文中宋" panose="02010600040101010101" pitchFamily="2" charset="-122"/>
              </a:rPr>
              <a:t>=q;</a:t>
            </a:r>
          </a:p>
          <a:p>
            <a:pPr>
              <a:lnSpc>
                <a:spcPts val="3000"/>
              </a:lnSpc>
            </a:pPr>
            <a:r>
              <a:rPr lang="en-US" altLang="zh-CN" dirty="0">
                <a:solidFill>
                  <a:srgbClr val="000000"/>
                </a:solidFill>
                <a:latin typeface="华文中宋" panose="02010600040101010101" pitchFamily="2" charset="-122"/>
                <a:ea typeface="华文中宋" panose="02010600040101010101" pitchFamily="2" charset="-122"/>
              </a:rPr>
              <a:t>p-&gt;</a:t>
            </a:r>
            <a:r>
              <a:rPr lang="en-US" altLang="zh-CN" dirty="0" err="1">
                <a:solidFill>
                  <a:srgbClr val="000000"/>
                </a:solidFill>
                <a:latin typeface="华文中宋" panose="02010600040101010101" pitchFamily="2" charset="-122"/>
                <a:ea typeface="华文中宋" panose="02010600040101010101" pitchFamily="2" charset="-122"/>
              </a:rPr>
              <a:t>rlink</a:t>
            </a:r>
            <a:r>
              <a:rPr lang="en-US" altLang="zh-CN" dirty="0">
                <a:solidFill>
                  <a:srgbClr val="000000"/>
                </a:solidFill>
                <a:latin typeface="华文中宋" panose="02010600040101010101" pitchFamily="2" charset="-122"/>
                <a:ea typeface="华文中宋" panose="02010600040101010101" pitchFamily="2" charset="-122"/>
              </a:rPr>
              <a:t>=q;</a:t>
            </a:r>
            <a:endParaRPr lang="zh-CN" altLang="en-US" dirty="0">
              <a:solidFill>
                <a:srgbClr val="000000"/>
              </a:solidFill>
              <a:latin typeface="华文中宋" panose="02010600040101010101" pitchFamily="2" charset="-122"/>
              <a:ea typeface="华文中宋" panose="02010600040101010101" pitchFamily="2" charset="-122"/>
            </a:endParaRPr>
          </a:p>
        </p:txBody>
      </p:sp>
      <p:sp>
        <p:nvSpPr>
          <p:cNvPr id="5" name="矩形 4"/>
          <p:cNvSpPr/>
          <p:nvPr/>
        </p:nvSpPr>
        <p:spPr bwMode="auto">
          <a:xfrm>
            <a:off x="2636214" y="2346388"/>
            <a:ext cx="629933" cy="467611"/>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6" name="矩形 5"/>
          <p:cNvSpPr/>
          <p:nvPr/>
        </p:nvSpPr>
        <p:spPr bwMode="auto">
          <a:xfrm>
            <a:off x="3266766" y="2346388"/>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2045660" y="2346388"/>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9" name="矩形 8"/>
          <p:cNvSpPr/>
          <p:nvPr/>
        </p:nvSpPr>
        <p:spPr bwMode="auto">
          <a:xfrm>
            <a:off x="4948616" y="2345932"/>
            <a:ext cx="629933" cy="467611"/>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0" name="矩形 9"/>
          <p:cNvSpPr/>
          <p:nvPr/>
        </p:nvSpPr>
        <p:spPr bwMode="auto">
          <a:xfrm>
            <a:off x="5579168" y="2345932"/>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1" name="矩形 10"/>
          <p:cNvSpPr/>
          <p:nvPr/>
        </p:nvSpPr>
        <p:spPr bwMode="auto">
          <a:xfrm>
            <a:off x="4358062" y="2345932"/>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2" name="矩形 11"/>
          <p:cNvSpPr/>
          <p:nvPr/>
        </p:nvSpPr>
        <p:spPr bwMode="auto">
          <a:xfrm>
            <a:off x="7269031" y="2351265"/>
            <a:ext cx="629933" cy="467611"/>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p:cNvSpPr/>
          <p:nvPr/>
        </p:nvSpPr>
        <p:spPr bwMode="auto">
          <a:xfrm>
            <a:off x="7899583" y="2351265"/>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14" name="矩形 13"/>
          <p:cNvSpPr/>
          <p:nvPr/>
        </p:nvSpPr>
        <p:spPr bwMode="auto">
          <a:xfrm>
            <a:off x="6678477" y="2351265"/>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cxnSp>
        <p:nvCxnSpPr>
          <p:cNvPr id="15" name="直接箭头连接符 14"/>
          <p:cNvCxnSpPr/>
          <p:nvPr/>
        </p:nvCxnSpPr>
        <p:spPr bwMode="auto">
          <a:xfrm>
            <a:off x="1362653" y="248747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直接箭头连接符 15"/>
          <p:cNvCxnSpPr/>
          <p:nvPr/>
        </p:nvCxnSpPr>
        <p:spPr bwMode="auto">
          <a:xfrm flipH="1">
            <a:off x="1557395" y="2689140"/>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直接箭头连接符 16"/>
          <p:cNvCxnSpPr/>
          <p:nvPr/>
        </p:nvCxnSpPr>
        <p:spPr bwMode="auto">
          <a:xfrm>
            <a:off x="3661960" y="248747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直接箭头连接符 17"/>
          <p:cNvCxnSpPr/>
          <p:nvPr/>
        </p:nvCxnSpPr>
        <p:spPr bwMode="auto">
          <a:xfrm flipH="1">
            <a:off x="3856702" y="2689140"/>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直接箭头连接符 18"/>
          <p:cNvCxnSpPr/>
          <p:nvPr/>
        </p:nvCxnSpPr>
        <p:spPr bwMode="auto">
          <a:xfrm>
            <a:off x="5974362" y="248747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直接箭头连接符 19"/>
          <p:cNvCxnSpPr/>
          <p:nvPr/>
        </p:nvCxnSpPr>
        <p:spPr bwMode="auto">
          <a:xfrm flipH="1">
            <a:off x="6169104" y="2689140"/>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直接箭头连接符 20"/>
          <p:cNvCxnSpPr/>
          <p:nvPr/>
        </p:nvCxnSpPr>
        <p:spPr bwMode="auto">
          <a:xfrm>
            <a:off x="8294777" y="248747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直接箭头连接符 21"/>
          <p:cNvCxnSpPr/>
          <p:nvPr/>
        </p:nvCxnSpPr>
        <p:spPr bwMode="auto">
          <a:xfrm flipH="1">
            <a:off x="8489519" y="2689140"/>
            <a:ext cx="683006"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矩形 22"/>
          <p:cNvSpPr/>
          <p:nvPr/>
        </p:nvSpPr>
        <p:spPr bwMode="auto">
          <a:xfrm>
            <a:off x="4964214" y="1224121"/>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4" name="椭圆 23"/>
          <p:cNvSpPr/>
          <p:nvPr/>
        </p:nvSpPr>
        <p:spPr bwMode="auto">
          <a:xfrm>
            <a:off x="5136062" y="1363883"/>
            <a:ext cx="246241" cy="207202"/>
          </a:xfrm>
          <a:prstGeom prst="ellipse">
            <a:avLst/>
          </a:prstGeom>
          <a:solidFill>
            <a:srgbClr val="3333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25" name="直接箭头连接符 24"/>
          <p:cNvCxnSpPr>
            <a:stCxn id="24" idx="4"/>
            <a:endCxn id="9" idx="0"/>
          </p:cNvCxnSpPr>
          <p:nvPr/>
        </p:nvCxnSpPr>
        <p:spPr bwMode="auto">
          <a:xfrm>
            <a:off x="5259183" y="1571085"/>
            <a:ext cx="4400" cy="774847"/>
          </a:xfrm>
          <a:prstGeom prst="straightConnector1">
            <a:avLst/>
          </a:prstGeom>
          <a:solidFill>
            <a:schemeClr val="accent1"/>
          </a:solid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矩形 3"/>
          <p:cNvSpPr/>
          <p:nvPr/>
        </p:nvSpPr>
        <p:spPr>
          <a:xfrm>
            <a:off x="4640158" y="1207380"/>
            <a:ext cx="343364" cy="400110"/>
          </a:xfrm>
          <a:prstGeom prst="rect">
            <a:avLst/>
          </a:prstGeom>
        </p:spPr>
        <p:txBody>
          <a:bodyPr wrap="none">
            <a:spAutoFit/>
          </a:bodyPr>
          <a:lstStyle/>
          <a:p>
            <a:r>
              <a:rPr lang="en-US" altLang="zh-CN" sz="2000" dirty="0">
                <a:solidFill>
                  <a:srgbClr val="000000"/>
                </a:solidFill>
                <a:latin typeface="华文中宋" panose="02010600040101010101" pitchFamily="2" charset="-122"/>
                <a:ea typeface="华文中宋" panose="02010600040101010101" pitchFamily="2" charset="-122"/>
              </a:rPr>
              <a:t>p</a:t>
            </a:r>
            <a:endParaRPr lang="zh-CN" altLang="en-US" sz="2000" dirty="0">
              <a:latin typeface="华文中宋" panose="02010600040101010101" pitchFamily="2" charset="-122"/>
              <a:ea typeface="华文中宋" panose="02010600040101010101" pitchFamily="2" charset="-122"/>
            </a:endParaRPr>
          </a:p>
        </p:txBody>
      </p:sp>
      <p:sp>
        <p:nvSpPr>
          <p:cNvPr id="29" name="矩形 28"/>
          <p:cNvSpPr/>
          <p:nvPr/>
        </p:nvSpPr>
        <p:spPr bwMode="auto">
          <a:xfrm>
            <a:off x="6046114" y="3595501"/>
            <a:ext cx="629933" cy="467611"/>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0" name="矩形 29"/>
          <p:cNvSpPr/>
          <p:nvPr/>
        </p:nvSpPr>
        <p:spPr bwMode="auto">
          <a:xfrm>
            <a:off x="6676666" y="3595501"/>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1" name="矩形 30"/>
          <p:cNvSpPr/>
          <p:nvPr/>
        </p:nvSpPr>
        <p:spPr bwMode="auto">
          <a:xfrm>
            <a:off x="5455560" y="3595501"/>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2000" b="0" i="0" u="none" strike="noStrike" cap="none" normalizeH="0" baseline="0">
              <a:ln>
                <a:noFill/>
              </a:ln>
              <a:solidFill>
                <a:schemeClr val="tx1"/>
              </a:solidFill>
              <a:effectLst/>
              <a:latin typeface="华文中宋" panose="02010600040101010101" pitchFamily="2" charset="-122"/>
              <a:ea typeface="华文中宋" panose="02010600040101010101" pitchFamily="2" charset="-122"/>
            </a:endParaRPr>
          </a:p>
        </p:txBody>
      </p:sp>
      <p:sp>
        <p:nvSpPr>
          <p:cNvPr id="34" name="矩形 33"/>
          <p:cNvSpPr/>
          <p:nvPr/>
        </p:nvSpPr>
        <p:spPr>
          <a:xfrm>
            <a:off x="5478136" y="3673889"/>
            <a:ext cx="604653" cy="276999"/>
          </a:xfrm>
          <a:prstGeom prst="rect">
            <a:avLst/>
          </a:prstGeom>
        </p:spPr>
        <p:txBody>
          <a:bodyPr wrap="none">
            <a:spAutoFit/>
          </a:bodyPr>
          <a:lstStyle/>
          <a:p>
            <a:pPr algn="ctr" eaLnBrk="1" hangingPunct="1"/>
            <a:r>
              <a:rPr lang="en-US" altLang="zh-CN" sz="1200" b="1" dirty="0">
                <a:solidFill>
                  <a:srgbClr val="FF0000"/>
                </a:solidFill>
                <a:latin typeface="华文中宋" panose="02010600040101010101" pitchFamily="2" charset="-122"/>
                <a:ea typeface="华文中宋" panose="02010600040101010101" pitchFamily="2" charset="-122"/>
              </a:rPr>
              <a:t>NULL</a:t>
            </a:r>
            <a:endParaRPr lang="zh-CN" altLang="en-US" sz="1200" b="1" dirty="0">
              <a:solidFill>
                <a:srgbClr val="FF0000"/>
              </a:solidFill>
              <a:latin typeface="华文中宋" panose="02010600040101010101" pitchFamily="2" charset="-122"/>
              <a:ea typeface="华文中宋" panose="02010600040101010101" pitchFamily="2" charset="-122"/>
            </a:endParaRPr>
          </a:p>
        </p:txBody>
      </p:sp>
      <p:sp>
        <p:nvSpPr>
          <p:cNvPr id="35" name="矩形 34"/>
          <p:cNvSpPr/>
          <p:nvPr/>
        </p:nvSpPr>
        <p:spPr>
          <a:xfrm>
            <a:off x="6676666" y="3648657"/>
            <a:ext cx="604653" cy="276999"/>
          </a:xfrm>
          <a:prstGeom prst="rect">
            <a:avLst/>
          </a:prstGeom>
        </p:spPr>
        <p:txBody>
          <a:bodyPr wrap="none">
            <a:spAutoFit/>
          </a:bodyPr>
          <a:lstStyle/>
          <a:p>
            <a:pPr algn="ctr" eaLnBrk="1" hangingPunct="1"/>
            <a:r>
              <a:rPr lang="en-US" altLang="zh-CN" sz="1200" b="1" dirty="0">
                <a:solidFill>
                  <a:srgbClr val="FF0000"/>
                </a:solidFill>
                <a:latin typeface="华文中宋" panose="02010600040101010101" pitchFamily="2" charset="-122"/>
                <a:ea typeface="华文中宋" panose="02010600040101010101" pitchFamily="2" charset="-122"/>
              </a:rPr>
              <a:t>NULL</a:t>
            </a:r>
            <a:endParaRPr lang="zh-CN" altLang="en-US" sz="1200" b="1" dirty="0">
              <a:solidFill>
                <a:srgbClr val="FF0000"/>
              </a:solidFill>
              <a:latin typeface="华文中宋" panose="02010600040101010101" pitchFamily="2" charset="-122"/>
              <a:ea typeface="华文中宋" panose="02010600040101010101" pitchFamily="2" charset="-122"/>
            </a:endParaRPr>
          </a:p>
        </p:txBody>
      </p:sp>
      <p:sp>
        <p:nvSpPr>
          <p:cNvPr id="40" name="矩形 39"/>
          <p:cNvSpPr/>
          <p:nvPr/>
        </p:nvSpPr>
        <p:spPr bwMode="auto">
          <a:xfrm>
            <a:off x="4344967" y="3616823"/>
            <a:ext cx="589936" cy="467611"/>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1" name="椭圆 40"/>
          <p:cNvSpPr/>
          <p:nvPr/>
        </p:nvSpPr>
        <p:spPr bwMode="auto">
          <a:xfrm>
            <a:off x="4516815" y="3729289"/>
            <a:ext cx="246241" cy="207202"/>
          </a:xfrm>
          <a:prstGeom prst="ellipse">
            <a:avLst/>
          </a:prstGeom>
          <a:solidFill>
            <a:srgbClr val="3333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42" name="直接箭头连接符 41"/>
          <p:cNvCxnSpPr>
            <a:endCxn id="31" idx="1"/>
          </p:cNvCxnSpPr>
          <p:nvPr/>
        </p:nvCxnSpPr>
        <p:spPr bwMode="auto">
          <a:xfrm>
            <a:off x="4741832" y="3823526"/>
            <a:ext cx="713728" cy="5781"/>
          </a:xfrm>
          <a:prstGeom prst="straightConnector1">
            <a:avLst/>
          </a:prstGeom>
          <a:solidFill>
            <a:schemeClr val="accent1"/>
          </a:solidFill>
          <a:ln w="38100" cap="flat" cmpd="sng" algn="ctr">
            <a:solidFill>
              <a:srgbClr val="3333CC"/>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3" name="矩形 42"/>
          <p:cNvSpPr/>
          <p:nvPr/>
        </p:nvSpPr>
        <p:spPr>
          <a:xfrm>
            <a:off x="3868965" y="3572786"/>
            <a:ext cx="343364" cy="400110"/>
          </a:xfrm>
          <a:prstGeom prst="rect">
            <a:avLst/>
          </a:prstGeom>
        </p:spPr>
        <p:txBody>
          <a:bodyPr wrap="none">
            <a:spAutoFit/>
          </a:bodyPr>
          <a:lstStyle/>
          <a:p>
            <a:r>
              <a:rPr lang="en-US" altLang="zh-CN" sz="2000" dirty="0">
                <a:solidFill>
                  <a:srgbClr val="000000"/>
                </a:solidFill>
                <a:latin typeface="华文中宋" panose="02010600040101010101" pitchFamily="2" charset="-122"/>
                <a:ea typeface="华文中宋" panose="02010600040101010101" pitchFamily="2" charset="-122"/>
              </a:rPr>
              <a:t>q</a:t>
            </a:r>
            <a:endParaRPr lang="zh-CN" altLang="en-US" sz="2000" dirty="0">
              <a:latin typeface="华文中宋" panose="02010600040101010101" pitchFamily="2" charset="-122"/>
              <a:ea typeface="华文中宋" panose="02010600040101010101" pitchFamily="2" charset="-122"/>
            </a:endParaRPr>
          </a:p>
        </p:txBody>
      </p:sp>
      <p:cxnSp>
        <p:nvCxnSpPr>
          <p:cNvPr id="48" name="直接连接符 47"/>
          <p:cNvCxnSpPr/>
          <p:nvPr/>
        </p:nvCxnSpPr>
        <p:spPr bwMode="auto">
          <a:xfrm flipH="1" flipV="1">
            <a:off x="5382304" y="2818878"/>
            <a:ext cx="486438" cy="880409"/>
          </a:xfrm>
          <a:prstGeom prst="line">
            <a:avLst/>
          </a:pr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直接连接符 49"/>
          <p:cNvCxnSpPr>
            <a:endCxn id="12" idx="2"/>
          </p:cNvCxnSpPr>
          <p:nvPr/>
        </p:nvCxnSpPr>
        <p:spPr bwMode="auto">
          <a:xfrm flipV="1">
            <a:off x="7045149" y="2818876"/>
            <a:ext cx="538849" cy="895926"/>
          </a:xfrm>
          <a:prstGeom prst="line">
            <a:avLst/>
          </a:pr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直接连接符 52"/>
          <p:cNvCxnSpPr/>
          <p:nvPr/>
        </p:nvCxnSpPr>
        <p:spPr bwMode="auto">
          <a:xfrm flipH="1">
            <a:off x="6539913" y="2562820"/>
            <a:ext cx="505237" cy="998847"/>
          </a:xfrm>
          <a:prstGeom prst="line">
            <a:avLst/>
          </a:pr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4" name="直接连接符 53"/>
          <p:cNvCxnSpPr/>
          <p:nvPr/>
        </p:nvCxnSpPr>
        <p:spPr bwMode="auto">
          <a:xfrm>
            <a:off x="5868742" y="2662847"/>
            <a:ext cx="380977" cy="938661"/>
          </a:xfrm>
          <a:prstGeom prst="line">
            <a:avLst/>
          </a:pr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628405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par>
                                <p:cTn id="8" presetID="10" presetClass="exit" presetSubtype="0" fill="hold" grpId="0" nodeType="withEffect">
                                  <p:stCondLst>
                                    <p:cond delay="0"/>
                                  </p:stCondLst>
                                  <p:childTnLst>
                                    <p:animEffect transition="out" filter="fade">
                                      <p:cBhvr>
                                        <p:cTn id="9" dur="500"/>
                                        <p:tgtEl>
                                          <p:spTgt spid="34"/>
                                        </p:tgtEl>
                                      </p:cBhvr>
                                    </p:animEffect>
                                    <p:set>
                                      <p:cBhvr>
                                        <p:cTn id="10" dur="1" fill="hold">
                                          <p:stCondLst>
                                            <p:cond delay="499"/>
                                          </p:stCondLst>
                                        </p:cTn>
                                        <p:tgtEl>
                                          <p:spTgt spid="3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fade">
                                      <p:cBhvr>
                                        <p:cTn id="15" dur="500"/>
                                        <p:tgtEl>
                                          <p:spTgt spid="50"/>
                                        </p:tgtEl>
                                      </p:cBhvr>
                                    </p:animEffect>
                                  </p:childTnLst>
                                </p:cTn>
                              </p:par>
                              <p:par>
                                <p:cTn id="16" presetID="10" presetClass="exit" presetSubtype="0" fill="hold" grpId="0" nodeType="withEffect">
                                  <p:stCondLst>
                                    <p:cond delay="0"/>
                                  </p:stCondLst>
                                  <p:childTnLst>
                                    <p:animEffect transition="out" filter="fade">
                                      <p:cBhvr>
                                        <p:cTn id="17" dur="500"/>
                                        <p:tgtEl>
                                          <p:spTgt spid="35"/>
                                        </p:tgtEl>
                                      </p:cBhvr>
                                    </p:animEffect>
                                    <p:set>
                                      <p:cBhvr>
                                        <p:cTn id="18" dur="1" fill="hold">
                                          <p:stCondLst>
                                            <p:cond delay="499"/>
                                          </p:stCondLst>
                                        </p:cTn>
                                        <p:tgtEl>
                                          <p:spTgt spid="3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3"/>
                                        </p:tgtEl>
                                        <p:attrNameLst>
                                          <p:attrName>style.visibility</p:attrName>
                                        </p:attrNameLst>
                                      </p:cBhvr>
                                      <p:to>
                                        <p:strVal val="visible"/>
                                      </p:to>
                                    </p:set>
                                    <p:animEffect transition="in" filter="fade">
                                      <p:cBhvr>
                                        <p:cTn id="23" dur="500"/>
                                        <p:tgtEl>
                                          <p:spTgt spid="53"/>
                                        </p:tgtEl>
                                      </p:cBhvr>
                                    </p:animEffect>
                                  </p:childTnLst>
                                </p:cTn>
                              </p:par>
                              <p:par>
                                <p:cTn id="24" presetID="10" presetClass="exit" presetSubtype="0" fill="hold" nodeType="withEffect">
                                  <p:stCondLst>
                                    <p:cond delay="0"/>
                                  </p:stCondLst>
                                  <p:childTnLst>
                                    <p:animEffect transition="out" filter="fade">
                                      <p:cBhvr>
                                        <p:cTn id="25" dur="500"/>
                                        <p:tgtEl>
                                          <p:spTgt spid="20"/>
                                        </p:tgtEl>
                                      </p:cBhvr>
                                    </p:animEffect>
                                    <p:set>
                                      <p:cBhvr>
                                        <p:cTn id="26" dur="1" fill="hold">
                                          <p:stCondLst>
                                            <p:cond delay="499"/>
                                          </p:stCondLst>
                                        </p:cTn>
                                        <p:tgtEl>
                                          <p:spTgt spid="2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4"/>
                                        </p:tgtEl>
                                        <p:attrNameLst>
                                          <p:attrName>style.visibility</p:attrName>
                                        </p:attrNameLst>
                                      </p:cBhvr>
                                      <p:to>
                                        <p:strVal val="visible"/>
                                      </p:to>
                                    </p:set>
                                    <p:animEffect transition="in" filter="fade">
                                      <p:cBhvr>
                                        <p:cTn id="31" dur="500"/>
                                        <p:tgtEl>
                                          <p:spTgt spid="54"/>
                                        </p:tgtEl>
                                      </p:cBhvr>
                                    </p:animEffect>
                                  </p:childTnLst>
                                </p:cTn>
                              </p:par>
                              <p:par>
                                <p:cTn id="32" presetID="10" presetClass="exit" presetSubtype="0" fill="hold" nodeType="withEffect">
                                  <p:stCondLst>
                                    <p:cond delay="0"/>
                                  </p:stCondLst>
                                  <p:childTnLst>
                                    <p:animEffect transition="out" filter="fade">
                                      <p:cBhvr>
                                        <p:cTn id="33" dur="500"/>
                                        <p:tgtEl>
                                          <p:spTgt spid="19"/>
                                        </p:tgtEl>
                                      </p:cBhvr>
                                    </p:animEffect>
                                    <p:set>
                                      <p:cBhvr>
                                        <p:cTn id="34"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线性表分析</a:t>
            </a:r>
          </a:p>
        </p:txBody>
      </p:sp>
      <p:sp>
        <p:nvSpPr>
          <p:cNvPr id="7" name="内容占位符 6"/>
          <p:cNvSpPr>
            <a:spLocks noGrp="1"/>
          </p:cNvSpPr>
          <p:nvPr>
            <p:ph idx="1"/>
          </p:nvPr>
        </p:nvSpPr>
        <p:spPr/>
        <p:txBody>
          <a:bodyPr/>
          <a:lstStyle/>
          <a:p>
            <a:r>
              <a:rPr lang="zh-CN" altLang="en-US" sz="2400" dirty="0"/>
              <a:t>顺序存储结构的优点</a:t>
            </a:r>
            <a:endParaRPr lang="en-US" altLang="zh-CN" sz="2400" dirty="0"/>
          </a:p>
          <a:p>
            <a:pPr lvl="1"/>
            <a:r>
              <a:rPr lang="zh-CN" altLang="en-US" sz="2000" dirty="0"/>
              <a:t>元素之间的逻辑关系是通过存储位置直接反映的，顺序存储结构中只需存放数据元素自身的信息，因此，存储密度大、空间利用率高</a:t>
            </a:r>
          </a:p>
          <a:p>
            <a:pPr lvl="1"/>
            <a:r>
              <a:rPr lang="zh-CN" altLang="en-US" sz="2000" dirty="0"/>
              <a:t>元素的位置可以用元素的下标通过简单的解析式计算出来，因此可以随机存取</a:t>
            </a:r>
            <a:endParaRPr lang="zh-CN" altLang="en-US" sz="2400" dirty="0"/>
          </a:p>
          <a:p>
            <a:r>
              <a:rPr lang="zh-CN" altLang="en-US" sz="2400" dirty="0"/>
              <a:t>顺序存储结构的缺点</a:t>
            </a:r>
            <a:endParaRPr lang="en-US" altLang="zh-CN" sz="2400" dirty="0"/>
          </a:p>
          <a:p>
            <a:pPr lvl="1"/>
            <a:r>
              <a:rPr lang="zh-CN" altLang="en-US" sz="2000" dirty="0"/>
              <a:t>元素的插入和删除运算可能需要移动许多其它元素的位置</a:t>
            </a:r>
          </a:p>
          <a:p>
            <a:pPr lvl="1"/>
            <a:r>
              <a:rPr lang="zh-CN" altLang="en-US" sz="2000" dirty="0"/>
              <a:t>一些长度变化较大的线性表必须按最大需要的空间分配存储</a:t>
            </a:r>
          </a:p>
          <a:p>
            <a:endParaRPr lang="zh-CN" altLang="en-US" sz="2400" dirty="0"/>
          </a:p>
          <a:p>
            <a:endParaRPr lang="zh-CN" altLang="en-US" sz="2400" dirty="0"/>
          </a:p>
        </p:txBody>
      </p:sp>
    </p:spTree>
    <p:extLst>
      <p:ext uri="{BB962C8B-B14F-4D97-AF65-F5344CB8AC3E}">
        <p14:creationId xmlns:p14="http://schemas.microsoft.com/office/powerpoint/2010/main" val="15772176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noFill/>
          <a:ln w="9525">
            <a:noFill/>
            <a:miter lim="800000"/>
            <a:headEnd/>
            <a:tailEnd/>
          </a:ln>
        </p:spPr>
        <p:txBody>
          <a:bodyPr vert="horz" wrap="square" lIns="91440" tIns="45720" rIns="91440" bIns="45720" numCol="1" anchor="t" anchorCtr="0" compatLnSpc="1">
            <a:prstTxWarp prst="textNoShape">
              <a:avLst/>
            </a:prstTxWarp>
          </a:bodyPr>
          <a:lstStyle/>
          <a:p>
            <a:r>
              <a:rPr lang="zh-CN" altLang="en-US" sz="2400" dirty="0"/>
              <a:t>链接存储结构的优点</a:t>
            </a:r>
            <a:endParaRPr lang="en-US" altLang="zh-CN" sz="2400" dirty="0"/>
          </a:p>
          <a:p>
            <a:pPr lvl="1"/>
            <a:r>
              <a:rPr lang="zh-CN" altLang="en-US" sz="2000" dirty="0"/>
              <a:t>不要预先按最大的需要分配连续空间</a:t>
            </a:r>
          </a:p>
          <a:p>
            <a:pPr lvl="1"/>
            <a:r>
              <a:rPr lang="zh-CN" altLang="en-US" sz="2000" dirty="0"/>
              <a:t>线性表的插入和删除只需修改指针域，而不需移动其他元素</a:t>
            </a:r>
          </a:p>
          <a:p>
            <a:endParaRPr lang="zh-CN" altLang="en-US" sz="2400" dirty="0"/>
          </a:p>
          <a:p>
            <a:r>
              <a:rPr lang="zh-CN" altLang="en-US" sz="2400" dirty="0"/>
              <a:t>链接存储结构的缺点</a:t>
            </a:r>
            <a:endParaRPr lang="en-US" altLang="zh-CN" sz="2400" dirty="0"/>
          </a:p>
          <a:p>
            <a:pPr lvl="1"/>
            <a:r>
              <a:rPr lang="zh-CN" altLang="en-US" sz="2000" dirty="0"/>
              <a:t>每个结点中的指针域需额外占用存储空间，存储密度小</a:t>
            </a:r>
          </a:p>
          <a:p>
            <a:pPr lvl="1"/>
            <a:r>
              <a:rPr lang="zh-CN" altLang="en-US" sz="2000" dirty="0"/>
              <a:t>链式存储结构是一种非随机存储结构，查找任一结点都要从头指针开始，沿指针域一个一个地搜索，这增加了有些算法的时间代价</a:t>
            </a:r>
          </a:p>
          <a:p>
            <a:endParaRPr lang="zh-CN" altLang="en-US" sz="2400" dirty="0"/>
          </a:p>
          <a:p>
            <a:endParaRPr lang="zh-CN" altLang="en-US" sz="2400" dirty="0"/>
          </a:p>
          <a:p>
            <a:endParaRPr lang="zh-CN" altLang="en-US" sz="2400" dirty="0"/>
          </a:p>
        </p:txBody>
      </p:sp>
    </p:spTree>
    <p:extLst>
      <p:ext uri="{BB962C8B-B14F-4D97-AF65-F5344CB8AC3E}">
        <p14:creationId xmlns:p14="http://schemas.microsoft.com/office/powerpoint/2010/main" val="17869995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17902" cy="461665"/>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顺序表</a:t>
            </a: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小 结</a:t>
              </a:r>
              <a:endParaRPr lang="zh-CN" altLang="zh-CN" dirty="0">
                <a:solidFill>
                  <a:srgbClr val="555555"/>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应用案例与分析</a:t>
              </a:r>
              <a:endParaRPr lang="zh-CN" altLang="zh-CN" sz="2400" dirty="0">
                <a:solidFill>
                  <a:srgbClr val="FF0000"/>
                </a:solidFill>
                <a:latin typeface="黑体" pitchFamily="49" charset="-122"/>
                <a:ea typeface="黑体" pitchFamily="49" charset="-122"/>
              </a:endParaRP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87" cy="252"/>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链接表</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938529"/>
            <a:chOff x="0" y="0"/>
            <a:chExt cx="2976" cy="517"/>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407"/>
            </a:xfrm>
            <a:prstGeom prst="rect">
              <a:avLst/>
            </a:prstGeom>
            <a:noFill/>
            <a:ln w="9525">
              <a:noFill/>
              <a:miter lim="800000"/>
              <a:headEnd/>
              <a:tailEnd/>
            </a:ln>
          </p:spPr>
          <p:txBody>
            <a:bodyPr>
              <a:spAutoFit/>
            </a:bodyPr>
            <a:lstStyle/>
            <a:p>
              <a:pPr algn="ctr"/>
              <a:r>
                <a:rPr lang="zh-CN" altLang="en-US" sz="2400" dirty="0">
                  <a:solidFill>
                    <a:srgbClr val="555555"/>
                  </a:solidFill>
                  <a:latin typeface="黑体" pitchFamily="49" charset="-122"/>
                  <a:ea typeface="黑体" pitchFamily="49" charset="-122"/>
                  <a:sym typeface="微软雅黑" pitchFamily="34" charset="-122"/>
                </a:rPr>
                <a:t> </a:t>
              </a:r>
              <a:r>
                <a:rPr lang="zh-CN" altLang="en-US" sz="2400" dirty="0">
                  <a:latin typeface="黑体" pitchFamily="49" charset="-122"/>
                  <a:ea typeface="黑体" pitchFamily="49" charset="-122"/>
                  <a:sym typeface="微软雅黑" pitchFamily="34" charset="-122"/>
                </a:rPr>
                <a:t>线性表：抽象数据类型</a:t>
              </a:r>
              <a:endParaRPr lang="zh-CN" altLang="en-US" sz="2400" dirty="0">
                <a:latin typeface="黑体" pitchFamily="49" charset="-122"/>
                <a:ea typeface="黑体" pitchFamily="49" charset="-122"/>
              </a:endParaRPr>
            </a:p>
            <a:p>
              <a:pPr algn="ctr">
                <a:buFont typeface="Arial" charset="0"/>
                <a:buNone/>
              </a:pPr>
              <a:endParaRPr lang="zh-CN" altLang="en-US" dirty="0">
                <a:solidFill>
                  <a:srgbClr val="FF0000"/>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1187820877"/>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应用案例与分析</a:t>
            </a:r>
          </a:p>
        </p:txBody>
      </p:sp>
      <p:sp>
        <p:nvSpPr>
          <p:cNvPr id="3" name="内容占位符 2"/>
          <p:cNvSpPr>
            <a:spLocks noGrp="1"/>
          </p:cNvSpPr>
          <p:nvPr>
            <p:ph idx="1"/>
          </p:nvPr>
        </p:nvSpPr>
        <p:spPr>
          <a:xfrm>
            <a:off x="452354" y="1341438"/>
            <a:ext cx="8153400" cy="4784725"/>
          </a:xfrm>
        </p:spPr>
        <p:txBody>
          <a:bodyPr/>
          <a:lstStyle/>
          <a:p>
            <a:r>
              <a:rPr lang="en-US" altLang="zh-CN" dirty="0"/>
              <a:t>Josephus</a:t>
            </a:r>
            <a:r>
              <a:rPr lang="zh-CN" altLang="en-US" dirty="0"/>
              <a:t>问题</a:t>
            </a:r>
            <a:endParaRPr lang="en-US" altLang="zh-CN" dirty="0"/>
          </a:p>
          <a:p>
            <a:pPr lvl="1"/>
            <a:r>
              <a:rPr lang="en-US" altLang="zh-CN" dirty="0"/>
              <a:t>n</a:t>
            </a:r>
            <a:r>
              <a:rPr lang="zh-CN" altLang="en-US" dirty="0"/>
              <a:t>个人围坐在一个圆桌周围，从第</a:t>
            </a:r>
            <a:r>
              <a:rPr lang="en-US" altLang="zh-CN" dirty="0"/>
              <a:t>s</a:t>
            </a:r>
            <a:r>
              <a:rPr lang="zh-CN" altLang="en-US" dirty="0"/>
              <a:t>个人开始报数，数到第</a:t>
            </a:r>
            <a:r>
              <a:rPr lang="en-US" altLang="zh-CN" dirty="0"/>
              <a:t>m</a:t>
            </a:r>
            <a:r>
              <a:rPr lang="zh-CN" altLang="en-US" dirty="0"/>
              <a:t>的人出列，然后从出列的下一个人重新开始报数，数到</a:t>
            </a:r>
            <a:r>
              <a:rPr lang="en-US" altLang="zh-CN" dirty="0"/>
              <a:t>m</a:t>
            </a:r>
            <a:r>
              <a:rPr lang="zh-CN" altLang="en-US" dirty="0"/>
              <a:t>的人出列，</a:t>
            </a:r>
            <a:r>
              <a:rPr lang="en-US" altLang="zh-CN" dirty="0"/>
              <a:t>……</a:t>
            </a:r>
            <a:r>
              <a:rPr lang="zh-CN" altLang="en-US" dirty="0"/>
              <a:t>，直到所有人出列为止</a:t>
            </a:r>
            <a:endParaRPr lang="en-US" altLang="zh-CN" dirty="0"/>
          </a:p>
          <a:p>
            <a:pPr lvl="1"/>
            <a:r>
              <a:rPr lang="en-US" altLang="zh-CN" dirty="0"/>
              <a:t>Josephus</a:t>
            </a:r>
            <a:r>
              <a:rPr lang="zh-CN" altLang="en-US" dirty="0"/>
              <a:t>问题：对于任意给定的</a:t>
            </a:r>
            <a:r>
              <a:rPr lang="en-US" altLang="zh-CN" dirty="0"/>
              <a:t>n</a:t>
            </a:r>
            <a:r>
              <a:rPr lang="zh-CN" altLang="en-US" dirty="0"/>
              <a:t>，</a:t>
            </a:r>
            <a:r>
              <a:rPr lang="en-US" altLang="zh-CN" dirty="0"/>
              <a:t>s</a:t>
            </a:r>
            <a:r>
              <a:rPr lang="zh-CN" altLang="en-US" dirty="0"/>
              <a:t>和</a:t>
            </a:r>
            <a:r>
              <a:rPr lang="en-US" altLang="zh-CN" dirty="0"/>
              <a:t>m</a:t>
            </a:r>
            <a:r>
              <a:rPr lang="zh-CN" altLang="en-US" dirty="0"/>
              <a:t>，求出按照出列次数得到的</a:t>
            </a:r>
            <a:r>
              <a:rPr lang="en-US" altLang="zh-CN" dirty="0"/>
              <a:t>n</a:t>
            </a:r>
            <a:r>
              <a:rPr lang="zh-CN" altLang="en-US" dirty="0"/>
              <a:t>个人员的序列</a:t>
            </a:r>
            <a:endParaRPr lang="en-US" altLang="zh-CN" dirty="0"/>
          </a:p>
        </p:txBody>
      </p:sp>
    </p:spTree>
    <p:extLst>
      <p:ext uri="{BB962C8B-B14F-4D97-AF65-F5344CB8AC3E}">
        <p14:creationId xmlns:p14="http://schemas.microsoft.com/office/powerpoint/2010/main" val="20990507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应用案例与分析</a:t>
            </a:r>
          </a:p>
        </p:txBody>
      </p:sp>
      <p:sp>
        <p:nvSpPr>
          <p:cNvPr id="3" name="内容占位符 2"/>
          <p:cNvSpPr>
            <a:spLocks noGrp="1"/>
          </p:cNvSpPr>
          <p:nvPr>
            <p:ph idx="1"/>
          </p:nvPr>
        </p:nvSpPr>
        <p:spPr>
          <a:xfrm>
            <a:off x="452354" y="1341438"/>
            <a:ext cx="8153400" cy="4784725"/>
          </a:xfrm>
        </p:spPr>
        <p:txBody>
          <a:bodyPr/>
          <a:lstStyle/>
          <a:p>
            <a:r>
              <a:rPr lang="zh-CN" altLang="en-US" b="0" i="0" dirty="0">
                <a:solidFill>
                  <a:srgbClr val="333333"/>
                </a:solidFill>
                <a:effectLst/>
                <a:latin typeface="pingfang SC"/>
              </a:rPr>
              <a:t>统计问题</a:t>
            </a:r>
            <a:endParaRPr lang="en-US" altLang="zh-CN" b="0" i="0" dirty="0">
              <a:solidFill>
                <a:srgbClr val="333333"/>
              </a:solidFill>
              <a:effectLst/>
              <a:latin typeface="pingfang SC"/>
            </a:endParaRPr>
          </a:p>
          <a:p>
            <a:r>
              <a:rPr lang="zh-CN" altLang="en-US" b="0" i="0" dirty="0">
                <a:solidFill>
                  <a:srgbClr val="333333"/>
                </a:solidFill>
                <a:effectLst/>
                <a:latin typeface="pingfang SC"/>
              </a:rPr>
              <a:t>给你一个文件里面包含全国人民（</a:t>
            </a:r>
            <a:r>
              <a:rPr lang="en-US" altLang="zh-CN" b="0" i="0" dirty="0">
                <a:solidFill>
                  <a:srgbClr val="333333"/>
                </a:solidFill>
                <a:effectLst/>
                <a:latin typeface="pingfang SC"/>
              </a:rPr>
              <a:t>14</a:t>
            </a:r>
            <a:r>
              <a:rPr lang="zh-CN" altLang="en-US" b="0" i="0" dirty="0">
                <a:solidFill>
                  <a:srgbClr val="333333"/>
                </a:solidFill>
                <a:effectLst/>
                <a:latin typeface="pingfang SC"/>
              </a:rPr>
              <a:t>亿）的年龄数据（</a:t>
            </a:r>
            <a:r>
              <a:rPr lang="en-US" altLang="zh-CN" b="0" i="0" dirty="0">
                <a:solidFill>
                  <a:srgbClr val="333333"/>
                </a:solidFill>
                <a:effectLst/>
                <a:latin typeface="pingfang SC"/>
              </a:rPr>
              <a:t>0~180</a:t>
            </a:r>
            <a:r>
              <a:rPr lang="zh-CN" altLang="en-US" b="0" i="0" dirty="0">
                <a:solidFill>
                  <a:srgbClr val="333333"/>
                </a:solidFill>
                <a:effectLst/>
                <a:latin typeface="pingfang SC"/>
              </a:rPr>
              <a:t>），现在要你统计每一个年龄有多少人</a:t>
            </a:r>
            <a:endParaRPr lang="en-US" altLang="zh-CN" b="0" i="0" dirty="0">
              <a:solidFill>
                <a:srgbClr val="333333"/>
              </a:solidFill>
              <a:effectLst/>
              <a:latin typeface="pingfang SC"/>
            </a:endParaRPr>
          </a:p>
          <a:p>
            <a:endParaRPr lang="en-US" altLang="zh-CN" dirty="0"/>
          </a:p>
        </p:txBody>
      </p:sp>
      <p:pic>
        <p:nvPicPr>
          <p:cNvPr id="5" name="图片 4">
            <a:extLst>
              <a:ext uri="{FF2B5EF4-FFF2-40B4-BE49-F238E27FC236}">
                <a16:creationId xmlns:a16="http://schemas.microsoft.com/office/drawing/2014/main" id="{EF30C394-BEF2-21E2-0792-67E6B1CEC282}"/>
              </a:ext>
            </a:extLst>
          </p:cNvPr>
          <p:cNvPicPr>
            <a:picLocks noChangeAspect="1"/>
          </p:cNvPicPr>
          <p:nvPr/>
        </p:nvPicPr>
        <p:blipFill>
          <a:blip r:embed="rId2"/>
          <a:stretch>
            <a:fillRect/>
          </a:stretch>
        </p:blipFill>
        <p:spPr>
          <a:xfrm>
            <a:off x="1938331" y="2762135"/>
            <a:ext cx="1636142" cy="3364028"/>
          </a:xfrm>
          <a:prstGeom prst="rect">
            <a:avLst/>
          </a:prstGeom>
        </p:spPr>
      </p:pic>
    </p:spTree>
    <p:extLst>
      <p:ext uri="{BB962C8B-B14F-4D97-AF65-F5344CB8AC3E}">
        <p14:creationId xmlns:p14="http://schemas.microsoft.com/office/powerpoint/2010/main" val="1827948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第二个问题</a:t>
            </a:r>
          </a:p>
        </p:txBody>
      </p:sp>
      <p:sp>
        <p:nvSpPr>
          <p:cNvPr id="13" name="内容占位符 2">
            <a:extLst>
              <a:ext uri="{FF2B5EF4-FFF2-40B4-BE49-F238E27FC236}">
                <a16:creationId xmlns:a16="http://schemas.microsoft.com/office/drawing/2014/main" id="{FF0A1C41-9D1A-4089-A348-191648586E55}"/>
              </a:ext>
            </a:extLst>
          </p:cNvPr>
          <p:cNvSpPr>
            <a:spLocks noGrp="1"/>
          </p:cNvSpPr>
          <p:nvPr>
            <p:ph idx="1"/>
          </p:nvPr>
        </p:nvSpPr>
        <p:spPr>
          <a:xfrm>
            <a:off x="1" y="1341604"/>
            <a:ext cx="8763000" cy="1132655"/>
          </a:xfrm>
        </p:spPr>
        <p:txBody>
          <a:bodyPr/>
          <a:lstStyle/>
          <a:p>
            <a:pPr indent="266700" algn="just">
              <a:lnSpc>
                <a:spcPct val="150000"/>
              </a:lnSpc>
            </a:pPr>
            <a:r>
              <a:rPr lang="zh-CN" altLang="en-US" sz="2400" dirty="0"/>
              <a:t>实现两个一元多项式的相加</a:t>
            </a:r>
            <a:endParaRPr lang="zh-CN" altLang="zh-CN" sz="2400" dirty="0"/>
          </a:p>
        </p:txBody>
      </p:sp>
      <p:pic>
        <p:nvPicPr>
          <p:cNvPr id="4" name="图片 3">
            <a:extLst>
              <a:ext uri="{FF2B5EF4-FFF2-40B4-BE49-F238E27FC236}">
                <a16:creationId xmlns:a16="http://schemas.microsoft.com/office/drawing/2014/main" id="{79B7A0CF-9BDE-D5C9-94EB-0B14A897C580}"/>
              </a:ext>
            </a:extLst>
          </p:cNvPr>
          <p:cNvPicPr>
            <a:picLocks noChangeAspect="1"/>
          </p:cNvPicPr>
          <p:nvPr/>
        </p:nvPicPr>
        <p:blipFill>
          <a:blip r:embed="rId2"/>
          <a:stretch>
            <a:fillRect/>
          </a:stretch>
        </p:blipFill>
        <p:spPr>
          <a:xfrm>
            <a:off x="2456330" y="1962078"/>
            <a:ext cx="6241700" cy="787076"/>
          </a:xfrm>
          <a:prstGeom prst="rect">
            <a:avLst/>
          </a:prstGeom>
        </p:spPr>
      </p:pic>
      <p:sp>
        <p:nvSpPr>
          <p:cNvPr id="5" name="内容占位符 2">
            <a:extLst>
              <a:ext uri="{FF2B5EF4-FFF2-40B4-BE49-F238E27FC236}">
                <a16:creationId xmlns:a16="http://schemas.microsoft.com/office/drawing/2014/main" id="{49F39393-EA7B-A7D8-345E-E4166AB61D80}"/>
              </a:ext>
            </a:extLst>
          </p:cNvPr>
          <p:cNvSpPr txBox="1">
            <a:spLocks/>
          </p:cNvSpPr>
          <p:nvPr/>
        </p:nvSpPr>
        <p:spPr bwMode="auto">
          <a:xfrm>
            <a:off x="1" y="2051242"/>
            <a:ext cx="8763000" cy="113265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266700" algn="just">
              <a:lnSpc>
                <a:spcPct val="150000"/>
              </a:lnSpc>
            </a:pPr>
            <a:r>
              <a:rPr lang="zh-CN" altLang="en-US" sz="2400" dirty="0"/>
              <a:t>一元多项式</a:t>
            </a:r>
            <a:endParaRPr lang="zh-CN" altLang="zh-CN" sz="2400" dirty="0"/>
          </a:p>
        </p:txBody>
      </p:sp>
      <p:sp>
        <p:nvSpPr>
          <p:cNvPr id="6" name="内容占位符 2">
            <a:extLst>
              <a:ext uri="{FF2B5EF4-FFF2-40B4-BE49-F238E27FC236}">
                <a16:creationId xmlns:a16="http://schemas.microsoft.com/office/drawing/2014/main" id="{0D0A6B36-273D-6C8E-97D1-20790C513BEA}"/>
              </a:ext>
            </a:extLst>
          </p:cNvPr>
          <p:cNvSpPr txBox="1">
            <a:spLocks/>
          </p:cNvSpPr>
          <p:nvPr/>
        </p:nvSpPr>
        <p:spPr bwMode="auto">
          <a:xfrm>
            <a:off x="0" y="2803300"/>
            <a:ext cx="8763000" cy="113265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266700" algn="just">
              <a:lnSpc>
                <a:spcPct val="150000"/>
              </a:lnSpc>
            </a:pPr>
            <a:r>
              <a:rPr lang="en-US" altLang="zh-CN" sz="2400" dirty="0"/>
              <a:t>P0,p1…</a:t>
            </a:r>
            <a:r>
              <a:rPr lang="zh-CN" altLang="en-US" sz="2400" dirty="0"/>
              <a:t>称作系数，可为</a:t>
            </a:r>
            <a:r>
              <a:rPr lang="en-US" altLang="zh-CN" sz="2400" dirty="0"/>
              <a:t>0</a:t>
            </a:r>
            <a:endParaRPr lang="zh-CN" altLang="zh-CN" sz="2400" dirty="0"/>
          </a:p>
        </p:txBody>
      </p:sp>
      <p:pic>
        <p:nvPicPr>
          <p:cNvPr id="11" name="图片 10">
            <a:extLst>
              <a:ext uri="{FF2B5EF4-FFF2-40B4-BE49-F238E27FC236}">
                <a16:creationId xmlns:a16="http://schemas.microsoft.com/office/drawing/2014/main" id="{90CA66F4-5A05-6D58-7587-85965FED8C8E}"/>
              </a:ext>
            </a:extLst>
          </p:cNvPr>
          <p:cNvPicPr>
            <a:picLocks noChangeAspect="1"/>
          </p:cNvPicPr>
          <p:nvPr/>
        </p:nvPicPr>
        <p:blipFill>
          <a:blip r:embed="rId3"/>
          <a:stretch>
            <a:fillRect/>
          </a:stretch>
        </p:blipFill>
        <p:spPr>
          <a:xfrm>
            <a:off x="756425" y="3651423"/>
            <a:ext cx="3130507" cy="1016399"/>
          </a:xfrm>
          <a:prstGeom prst="rect">
            <a:avLst/>
          </a:prstGeom>
        </p:spPr>
      </p:pic>
      <p:pic>
        <p:nvPicPr>
          <p:cNvPr id="14" name="图片 13">
            <a:extLst>
              <a:ext uri="{FF2B5EF4-FFF2-40B4-BE49-F238E27FC236}">
                <a16:creationId xmlns:a16="http://schemas.microsoft.com/office/drawing/2014/main" id="{71685A23-CA8B-6247-F937-C87B65F4D2C8}"/>
              </a:ext>
            </a:extLst>
          </p:cNvPr>
          <p:cNvPicPr>
            <a:picLocks noChangeAspect="1"/>
          </p:cNvPicPr>
          <p:nvPr/>
        </p:nvPicPr>
        <p:blipFill>
          <a:blip r:embed="rId4"/>
          <a:stretch>
            <a:fillRect/>
          </a:stretch>
        </p:blipFill>
        <p:spPr>
          <a:xfrm>
            <a:off x="774353" y="5035273"/>
            <a:ext cx="4417075" cy="585597"/>
          </a:xfrm>
          <a:prstGeom prst="rect">
            <a:avLst/>
          </a:prstGeom>
        </p:spPr>
      </p:pic>
    </p:spTree>
    <p:extLst>
      <p:ext uri="{BB962C8B-B14F-4D97-AF65-F5344CB8AC3E}">
        <p14:creationId xmlns:p14="http://schemas.microsoft.com/office/powerpoint/2010/main" val="3000576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应用案例与分析</a:t>
            </a:r>
          </a:p>
        </p:txBody>
      </p:sp>
      <p:sp>
        <p:nvSpPr>
          <p:cNvPr id="3" name="内容占位符 2"/>
          <p:cNvSpPr>
            <a:spLocks noGrp="1"/>
          </p:cNvSpPr>
          <p:nvPr>
            <p:ph idx="1"/>
          </p:nvPr>
        </p:nvSpPr>
        <p:spPr>
          <a:xfrm>
            <a:off x="452354" y="1341439"/>
            <a:ext cx="8153400" cy="828556"/>
          </a:xfrm>
        </p:spPr>
        <p:txBody>
          <a:bodyPr/>
          <a:lstStyle/>
          <a:p>
            <a:r>
              <a:rPr lang="zh-CN" altLang="en-US" dirty="0"/>
              <a:t>采用循环链表实现</a:t>
            </a:r>
            <a:r>
              <a:rPr lang="en-US" altLang="zh-CN" dirty="0"/>
              <a:t>Josephus</a:t>
            </a:r>
            <a:r>
              <a:rPr lang="zh-CN" altLang="en-US" dirty="0"/>
              <a:t>问题</a:t>
            </a:r>
            <a:endParaRPr lang="en-US" altLang="zh-CN" dirty="0"/>
          </a:p>
        </p:txBody>
      </p:sp>
      <p:sp>
        <p:nvSpPr>
          <p:cNvPr id="5" name="矩形 4"/>
          <p:cNvSpPr/>
          <p:nvPr/>
        </p:nvSpPr>
        <p:spPr bwMode="auto">
          <a:xfrm>
            <a:off x="244501" y="2449526"/>
            <a:ext cx="567859"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矩形 5"/>
          <p:cNvSpPr/>
          <p:nvPr/>
        </p:nvSpPr>
        <p:spPr bwMode="auto">
          <a:xfrm>
            <a:off x="212387" y="4267626"/>
            <a:ext cx="606359"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7" name="矩形 6"/>
          <p:cNvSpPr/>
          <p:nvPr/>
        </p:nvSpPr>
        <p:spPr bwMode="auto">
          <a:xfrm>
            <a:off x="818747" y="4267625"/>
            <a:ext cx="567859"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椭圆 7"/>
          <p:cNvSpPr/>
          <p:nvPr/>
        </p:nvSpPr>
        <p:spPr bwMode="auto">
          <a:xfrm>
            <a:off x="1031694" y="4422482"/>
            <a:ext cx="198750"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0" name="直接箭头连接符 9"/>
          <p:cNvCxnSpPr/>
          <p:nvPr/>
        </p:nvCxnSpPr>
        <p:spPr bwMode="auto">
          <a:xfrm>
            <a:off x="1116551" y="4540471"/>
            <a:ext cx="65744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矩形 10"/>
          <p:cNvSpPr/>
          <p:nvPr/>
        </p:nvSpPr>
        <p:spPr bwMode="auto">
          <a:xfrm>
            <a:off x="1769108" y="4250751"/>
            <a:ext cx="606359"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2" name="矩形 11"/>
          <p:cNvSpPr/>
          <p:nvPr/>
        </p:nvSpPr>
        <p:spPr bwMode="auto">
          <a:xfrm>
            <a:off x="2375468" y="4250750"/>
            <a:ext cx="567859"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3" name="椭圆 12"/>
          <p:cNvSpPr/>
          <p:nvPr/>
        </p:nvSpPr>
        <p:spPr bwMode="auto">
          <a:xfrm>
            <a:off x="2588415" y="4405607"/>
            <a:ext cx="198750"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4" name="直接箭头连接符 13"/>
          <p:cNvCxnSpPr/>
          <p:nvPr/>
        </p:nvCxnSpPr>
        <p:spPr bwMode="auto">
          <a:xfrm>
            <a:off x="2673272" y="4523596"/>
            <a:ext cx="65744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矩形 14"/>
          <p:cNvSpPr/>
          <p:nvPr/>
        </p:nvSpPr>
        <p:spPr bwMode="auto">
          <a:xfrm>
            <a:off x="3325829" y="4209354"/>
            <a:ext cx="606359"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6" name="矩形 15"/>
          <p:cNvSpPr/>
          <p:nvPr/>
        </p:nvSpPr>
        <p:spPr bwMode="auto">
          <a:xfrm>
            <a:off x="3932189" y="4209353"/>
            <a:ext cx="567859"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7" name="椭圆 16"/>
          <p:cNvSpPr/>
          <p:nvPr/>
        </p:nvSpPr>
        <p:spPr bwMode="auto">
          <a:xfrm>
            <a:off x="4145136" y="4364210"/>
            <a:ext cx="198750"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8" name="直接箭头连接符 17"/>
          <p:cNvCxnSpPr>
            <a:stCxn id="17" idx="6"/>
            <a:endCxn id="19" idx="1"/>
          </p:cNvCxnSpPr>
          <p:nvPr/>
        </p:nvCxnSpPr>
        <p:spPr bwMode="auto">
          <a:xfrm flipV="1">
            <a:off x="4343886" y="4474627"/>
            <a:ext cx="452948" cy="196"/>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矩形 18"/>
          <p:cNvSpPr/>
          <p:nvPr/>
        </p:nvSpPr>
        <p:spPr bwMode="auto">
          <a:xfrm>
            <a:off x="4796834" y="4223904"/>
            <a:ext cx="606359"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0" name="矩形 19"/>
          <p:cNvSpPr/>
          <p:nvPr/>
        </p:nvSpPr>
        <p:spPr bwMode="auto">
          <a:xfrm>
            <a:off x="5403194" y="4223903"/>
            <a:ext cx="567859"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1" name="椭圆 20"/>
          <p:cNvSpPr/>
          <p:nvPr/>
        </p:nvSpPr>
        <p:spPr bwMode="auto">
          <a:xfrm>
            <a:off x="5616141" y="4378760"/>
            <a:ext cx="198750"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2" name="直接箭头连接符 21"/>
          <p:cNvCxnSpPr/>
          <p:nvPr/>
        </p:nvCxnSpPr>
        <p:spPr bwMode="auto">
          <a:xfrm>
            <a:off x="5700998" y="4496749"/>
            <a:ext cx="65744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3" name="矩形 22"/>
          <p:cNvSpPr/>
          <p:nvPr/>
        </p:nvSpPr>
        <p:spPr bwMode="auto">
          <a:xfrm>
            <a:off x="6377442" y="4210267"/>
            <a:ext cx="606359"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4" name="矩形 23"/>
          <p:cNvSpPr/>
          <p:nvPr/>
        </p:nvSpPr>
        <p:spPr bwMode="auto">
          <a:xfrm>
            <a:off x="6983803" y="4210266"/>
            <a:ext cx="567859"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5" name="椭圆 24"/>
          <p:cNvSpPr/>
          <p:nvPr/>
        </p:nvSpPr>
        <p:spPr bwMode="auto">
          <a:xfrm>
            <a:off x="7196749" y="4365123"/>
            <a:ext cx="198750"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6" name="直接箭头连接符 25"/>
          <p:cNvCxnSpPr/>
          <p:nvPr/>
        </p:nvCxnSpPr>
        <p:spPr bwMode="auto">
          <a:xfrm>
            <a:off x="7281606" y="4483112"/>
            <a:ext cx="65744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矩形 26"/>
          <p:cNvSpPr/>
          <p:nvPr/>
        </p:nvSpPr>
        <p:spPr bwMode="auto">
          <a:xfrm>
            <a:off x="7913654" y="4215118"/>
            <a:ext cx="606359"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8" name="矩形 27"/>
          <p:cNvSpPr/>
          <p:nvPr/>
        </p:nvSpPr>
        <p:spPr bwMode="auto">
          <a:xfrm>
            <a:off x="8520014" y="4215117"/>
            <a:ext cx="567859"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sp>
        <p:nvSpPr>
          <p:cNvPr id="32" name="椭圆 31"/>
          <p:cNvSpPr/>
          <p:nvPr/>
        </p:nvSpPr>
        <p:spPr bwMode="auto">
          <a:xfrm>
            <a:off x="401801" y="2632383"/>
            <a:ext cx="237026"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33" name="直接箭头连接符 32"/>
          <p:cNvCxnSpPr/>
          <p:nvPr/>
        </p:nvCxnSpPr>
        <p:spPr bwMode="auto">
          <a:xfrm>
            <a:off x="514783" y="2749430"/>
            <a:ext cx="0" cy="494746"/>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 name="文本框 33"/>
          <p:cNvSpPr txBox="1"/>
          <p:nvPr/>
        </p:nvSpPr>
        <p:spPr>
          <a:xfrm>
            <a:off x="64036" y="2017975"/>
            <a:ext cx="963869" cy="400110"/>
          </a:xfrm>
          <a:prstGeom prst="rect">
            <a:avLst/>
          </a:prstGeom>
          <a:solidFill>
            <a:srgbClr val="FFC000"/>
          </a:solidFill>
        </p:spPr>
        <p:txBody>
          <a:bodyPr wrap="square" rtlCol="0">
            <a:spAutoFit/>
          </a:bodyPr>
          <a:lstStyle/>
          <a:p>
            <a:r>
              <a:rPr lang="zh-CN" altLang="en-US" sz="2000" dirty="0">
                <a:latin typeface="华文中宋" panose="02010600040101010101" pitchFamily="2" charset="-122"/>
                <a:ea typeface="华文中宋" panose="02010600040101010101" pitchFamily="2" charset="-122"/>
              </a:rPr>
              <a:t>头指针</a:t>
            </a:r>
          </a:p>
        </p:txBody>
      </p:sp>
      <p:sp>
        <p:nvSpPr>
          <p:cNvPr id="37" name="矩形 36"/>
          <p:cNvSpPr/>
          <p:nvPr/>
        </p:nvSpPr>
        <p:spPr bwMode="auto">
          <a:xfrm>
            <a:off x="194157" y="3233045"/>
            <a:ext cx="606359" cy="501445"/>
          </a:xfrm>
          <a:prstGeom prst="rect">
            <a:avLst/>
          </a:prstGeom>
          <a:solidFill>
            <a:srgbClr val="92D05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8" name="矩形 37"/>
          <p:cNvSpPr/>
          <p:nvPr/>
        </p:nvSpPr>
        <p:spPr bwMode="auto">
          <a:xfrm>
            <a:off x="800517" y="3233044"/>
            <a:ext cx="567859"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9" name="椭圆 38"/>
          <p:cNvSpPr/>
          <p:nvPr/>
        </p:nvSpPr>
        <p:spPr bwMode="auto">
          <a:xfrm>
            <a:off x="1013464" y="3387901"/>
            <a:ext cx="198750"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40" name="直接箭头连接符 39"/>
          <p:cNvCxnSpPr>
            <a:stCxn id="39" idx="0"/>
            <a:endCxn id="7" idx="0"/>
          </p:cNvCxnSpPr>
          <p:nvPr/>
        </p:nvCxnSpPr>
        <p:spPr bwMode="auto">
          <a:xfrm flipH="1">
            <a:off x="1102677" y="3387901"/>
            <a:ext cx="10162" cy="879724"/>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3" name="椭圆 42"/>
          <p:cNvSpPr/>
          <p:nvPr/>
        </p:nvSpPr>
        <p:spPr bwMode="auto">
          <a:xfrm>
            <a:off x="8704568" y="4365123"/>
            <a:ext cx="198750"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46" name="直接连接符 45"/>
          <p:cNvCxnSpPr/>
          <p:nvPr/>
        </p:nvCxnSpPr>
        <p:spPr bwMode="auto">
          <a:xfrm flipV="1">
            <a:off x="8796150" y="3483766"/>
            <a:ext cx="7793" cy="959571"/>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9" name="直接连接符 48"/>
          <p:cNvCxnSpPr/>
          <p:nvPr/>
        </p:nvCxnSpPr>
        <p:spPr bwMode="auto">
          <a:xfrm flipH="1">
            <a:off x="1391344" y="3483766"/>
            <a:ext cx="7417337" cy="0"/>
          </a:xfrm>
          <a:prstGeom prst="line">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1" name="文本框 50"/>
          <p:cNvSpPr txBox="1"/>
          <p:nvPr/>
        </p:nvSpPr>
        <p:spPr>
          <a:xfrm>
            <a:off x="3906458" y="2536029"/>
            <a:ext cx="2064595" cy="477054"/>
          </a:xfrm>
          <a:prstGeom prst="rect">
            <a:avLst/>
          </a:prstGeom>
          <a:solidFill>
            <a:srgbClr val="FFE697"/>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defTabSz="0">
              <a:lnSpc>
                <a:spcPts val="3000"/>
              </a:lnSpc>
              <a:spcBef>
                <a:spcPts val="700"/>
              </a:spcBef>
              <a:buClr>
                <a:schemeClr val="accent2"/>
              </a:buClr>
              <a:buSzPct val="60000"/>
              <a:buFont typeface="Wingdings" pitchFamily="2" charset="2"/>
              <a:buChar char=""/>
              <a:defRPr sz="2800">
                <a:latin typeface="华文中宋" panose="02010600040101010101" pitchFamily="2" charset="-122"/>
                <a:ea typeface="华文中宋" panose="02010600040101010101" pitchFamily="2" charset="-122"/>
                <a:sym typeface="Tw Cen MT"/>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sym typeface="Tw Cen MT"/>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sym typeface="Tw Cen MT"/>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sym typeface="Tw Cen MT"/>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pPr marL="0" indent="0">
              <a:buNone/>
            </a:pPr>
            <a:r>
              <a:rPr lang="en-US" altLang="zh-CN" dirty="0"/>
              <a:t> n=6, m=3</a:t>
            </a:r>
            <a:endParaRPr lang="zh-CN" altLang="en-US" dirty="0"/>
          </a:p>
        </p:txBody>
      </p:sp>
      <p:sp>
        <p:nvSpPr>
          <p:cNvPr id="52" name="文本框 51"/>
          <p:cNvSpPr txBox="1"/>
          <p:nvPr/>
        </p:nvSpPr>
        <p:spPr>
          <a:xfrm>
            <a:off x="3859699" y="5279499"/>
            <a:ext cx="2311851" cy="477054"/>
          </a:xfrm>
          <a:prstGeom prst="rect">
            <a:avLst/>
          </a:prstGeom>
          <a:solidFill>
            <a:srgbClr val="FFE697"/>
          </a:solidFill>
          <a:ln w="9525">
            <a:noFill/>
            <a:miter lim="800000"/>
            <a:headEnd/>
            <a:tailEnd/>
          </a:ln>
        </p:spPr>
        <p:txBody>
          <a:bodyPr vert="horz" wrap="square" lIns="91440" tIns="45720" rIns="91440" bIns="45720" numCol="1" anchor="t" anchorCtr="0" compatLnSpc="1">
            <a:prstTxWarp prst="textNoShape">
              <a:avLst/>
            </a:prstTxWarp>
          </a:bodyPr>
          <a:lstStyle>
            <a:defPPr>
              <a:defRPr lang="zh-CN"/>
            </a:defPPr>
            <a:lvl1pPr marL="0" indent="0" defTabSz="0">
              <a:lnSpc>
                <a:spcPts val="3000"/>
              </a:lnSpc>
              <a:spcBef>
                <a:spcPts val="700"/>
              </a:spcBef>
              <a:buClr>
                <a:schemeClr val="accent2"/>
              </a:buClr>
              <a:buSzPct val="60000"/>
              <a:buFont typeface="Wingdings" pitchFamily="2" charset="2"/>
              <a:buNone/>
              <a:defRPr sz="2800">
                <a:latin typeface="华文中宋" panose="02010600040101010101" pitchFamily="2" charset="-122"/>
                <a:ea typeface="华文中宋" panose="02010600040101010101" pitchFamily="2" charset="-122"/>
              </a:defRPr>
            </a:lvl1pPr>
            <a:lvl2pPr marL="639763" indent="-271463" defTabSz="0">
              <a:lnSpc>
                <a:spcPts val="3000"/>
              </a:lnSpc>
              <a:spcBef>
                <a:spcPts val="550"/>
              </a:spcBef>
              <a:buClr>
                <a:schemeClr val="accent1"/>
              </a:buClr>
              <a:buSzPct val="70000"/>
              <a:buFont typeface="Wingdings 2" pitchFamily="18" charset="2"/>
              <a:buChar char=""/>
              <a:defRPr sz="2400">
                <a:latin typeface="华文中宋" panose="02010600040101010101" pitchFamily="2" charset="-122"/>
                <a:ea typeface="华文中宋" panose="02010600040101010101" pitchFamily="2" charset="-122"/>
              </a:defRPr>
            </a:lvl2pPr>
            <a:lvl3pPr indent="-228600" defTabSz="0">
              <a:lnSpc>
                <a:spcPts val="3000"/>
              </a:lnSpc>
              <a:spcBef>
                <a:spcPts val="500"/>
              </a:spcBef>
              <a:buClr>
                <a:schemeClr val="accent2"/>
              </a:buClr>
              <a:buSzPct val="75000"/>
              <a:buFont typeface="Wingdings" pitchFamily="2" charset="2"/>
              <a:buChar char=""/>
              <a:defRPr sz="2000">
                <a:latin typeface="华文中宋" panose="02010600040101010101" pitchFamily="2" charset="-122"/>
                <a:ea typeface="华文中宋" panose="02010600040101010101" pitchFamily="2" charset="-122"/>
              </a:defRPr>
            </a:lvl3pPr>
            <a:lvl4pPr indent="-228600" defTabSz="0">
              <a:lnSpc>
                <a:spcPts val="3000"/>
              </a:lnSpc>
              <a:spcBef>
                <a:spcPts val="400"/>
              </a:spcBef>
              <a:buClr>
                <a:srgbClr val="A5AB81"/>
              </a:buClr>
              <a:buSzPct val="75000"/>
              <a:buFont typeface="Wingdings" pitchFamily="2" charset="2"/>
              <a:buChar char=""/>
              <a:defRPr sz="2000">
                <a:latin typeface="华文中宋" panose="02010600040101010101" pitchFamily="2" charset="-122"/>
                <a:ea typeface="华文中宋" panose="02010600040101010101" pitchFamily="2" charset="-122"/>
              </a:defRPr>
            </a:lvl4pPr>
            <a:lvl5pPr indent="-228600" defTabSz="0">
              <a:lnSpc>
                <a:spcPts val="3000"/>
              </a:lnSpc>
              <a:spcBef>
                <a:spcPts val="400"/>
              </a:spcBef>
              <a:buClr>
                <a:srgbClr val="D8B25C"/>
              </a:buClr>
              <a:buSzPct val="65000"/>
              <a:buFont typeface="Wingdings" pitchFamily="2" charset="2"/>
              <a:buChar char=""/>
              <a:defRPr sz="2000">
                <a:latin typeface="华文中宋" panose="02010600040101010101" pitchFamily="2" charset="-122"/>
                <a:ea typeface="华文中宋" panose="02010600040101010101" pitchFamily="2" charset="-122"/>
              </a:defRPr>
            </a:lvl5pPr>
            <a:lvl6pPr marL="2514600" indent="-228600">
              <a:lnSpc>
                <a:spcPct val="90000"/>
              </a:lnSpc>
              <a:spcBef>
                <a:spcPts val="500"/>
              </a:spcBef>
              <a:buFont typeface="Arial" panose="020B0604020202020204" pitchFamily="34" charset="0"/>
              <a:buChar char="•"/>
              <a:defRPr sz="1800">
                <a:latin typeface="+mn-lt"/>
                <a:ea typeface="+mn-ea"/>
              </a:defRPr>
            </a:lvl6pPr>
            <a:lvl7pPr marL="2971800" indent="-228600">
              <a:lnSpc>
                <a:spcPct val="90000"/>
              </a:lnSpc>
              <a:spcBef>
                <a:spcPts val="500"/>
              </a:spcBef>
              <a:buFont typeface="Arial" panose="020B0604020202020204" pitchFamily="34" charset="0"/>
              <a:buChar char="•"/>
              <a:defRPr sz="1800">
                <a:latin typeface="+mn-lt"/>
                <a:ea typeface="+mn-ea"/>
              </a:defRPr>
            </a:lvl7pPr>
            <a:lvl8pPr marL="3429000" indent="-228600">
              <a:lnSpc>
                <a:spcPct val="90000"/>
              </a:lnSpc>
              <a:spcBef>
                <a:spcPts val="500"/>
              </a:spcBef>
              <a:buFont typeface="Arial" panose="020B0604020202020204" pitchFamily="34" charset="0"/>
              <a:buChar char="•"/>
              <a:defRPr sz="1800">
                <a:latin typeface="+mn-lt"/>
                <a:ea typeface="+mn-ea"/>
              </a:defRPr>
            </a:lvl8pPr>
            <a:lvl9pPr marL="3886200" indent="-228600">
              <a:lnSpc>
                <a:spcPct val="90000"/>
              </a:lnSpc>
              <a:spcBef>
                <a:spcPts val="500"/>
              </a:spcBef>
              <a:buFont typeface="Arial" panose="020B0604020202020204" pitchFamily="34" charset="0"/>
              <a:buChar char="•"/>
              <a:defRPr sz="1800">
                <a:latin typeface="+mn-lt"/>
                <a:ea typeface="+mn-ea"/>
              </a:defRPr>
            </a:lvl9pPr>
          </a:lstStyle>
          <a:p>
            <a:r>
              <a:rPr lang="en-US" altLang="zh-CN" dirty="0"/>
              <a:t>C,F,D,B,E,A</a:t>
            </a:r>
            <a:endParaRPr lang="zh-CN" altLang="en-US" dirty="0"/>
          </a:p>
        </p:txBody>
      </p:sp>
    </p:spTree>
    <p:extLst>
      <p:ext uri="{BB962C8B-B14F-4D97-AF65-F5344CB8AC3E}">
        <p14:creationId xmlns:p14="http://schemas.microsoft.com/office/powerpoint/2010/main" val="19571360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应用案例与分析</a:t>
            </a:r>
          </a:p>
        </p:txBody>
      </p:sp>
      <p:sp>
        <p:nvSpPr>
          <p:cNvPr id="3" name="内容占位符 2"/>
          <p:cNvSpPr>
            <a:spLocks noGrp="1"/>
          </p:cNvSpPr>
          <p:nvPr>
            <p:ph idx="1"/>
          </p:nvPr>
        </p:nvSpPr>
        <p:spPr>
          <a:xfrm>
            <a:off x="452354" y="1341439"/>
            <a:ext cx="8153400" cy="1466416"/>
          </a:xfrm>
        </p:spPr>
        <p:txBody>
          <a:bodyPr/>
          <a:lstStyle/>
          <a:p>
            <a:r>
              <a:rPr lang="zh-CN" altLang="en-US" dirty="0"/>
              <a:t>有序表的合并</a:t>
            </a:r>
            <a:endParaRPr lang="en-US" altLang="zh-CN" dirty="0"/>
          </a:p>
          <a:p>
            <a:r>
              <a:rPr lang="zh-CN" altLang="en-US" dirty="0"/>
              <a:t>将两个数据元素已经排好序的非递减有序表</a:t>
            </a:r>
            <a:r>
              <a:rPr lang="en-US" altLang="zh-CN" dirty="0"/>
              <a:t>La</a:t>
            </a:r>
            <a:r>
              <a:rPr lang="zh-CN" altLang="en-US" dirty="0"/>
              <a:t>和</a:t>
            </a:r>
            <a:r>
              <a:rPr lang="en-US" altLang="zh-CN" dirty="0" err="1"/>
              <a:t>Lb</a:t>
            </a:r>
            <a:r>
              <a:rPr lang="zh-CN" altLang="en-US" dirty="0"/>
              <a:t>合并为一个非递减的有序表</a:t>
            </a:r>
            <a:endParaRPr lang="en-US" altLang="zh-CN" dirty="0"/>
          </a:p>
          <a:p>
            <a:endParaRPr lang="en-US" altLang="zh-CN" dirty="0"/>
          </a:p>
          <a:p>
            <a:endParaRPr lang="en-US" altLang="zh-CN" dirty="0"/>
          </a:p>
          <a:p>
            <a:endParaRPr lang="en-US" altLang="zh-CN" dirty="0"/>
          </a:p>
          <a:p>
            <a:endParaRPr lang="en-US" altLang="zh-CN" dirty="0"/>
          </a:p>
          <a:p>
            <a:r>
              <a:rPr lang="en-US" altLang="zh-CN" dirty="0"/>
              <a:t>Lc = {1,2,4,6,7,8,8,10,11}</a:t>
            </a:r>
          </a:p>
          <a:p>
            <a:endParaRPr lang="en-US" altLang="zh-CN" dirty="0"/>
          </a:p>
        </p:txBody>
      </p:sp>
      <p:pic>
        <p:nvPicPr>
          <p:cNvPr id="5" name="图片 4">
            <a:extLst>
              <a:ext uri="{FF2B5EF4-FFF2-40B4-BE49-F238E27FC236}">
                <a16:creationId xmlns:a16="http://schemas.microsoft.com/office/drawing/2014/main" id="{8761DDF7-A64D-851F-D93A-96C77315CA52}"/>
              </a:ext>
            </a:extLst>
          </p:cNvPr>
          <p:cNvPicPr>
            <a:picLocks noChangeAspect="1"/>
          </p:cNvPicPr>
          <p:nvPr/>
        </p:nvPicPr>
        <p:blipFill>
          <a:blip r:embed="rId2"/>
          <a:stretch>
            <a:fillRect/>
          </a:stretch>
        </p:blipFill>
        <p:spPr>
          <a:xfrm>
            <a:off x="609600" y="2891542"/>
            <a:ext cx="4824009" cy="1158604"/>
          </a:xfrm>
          <a:prstGeom prst="rect">
            <a:avLst/>
          </a:prstGeom>
        </p:spPr>
      </p:pic>
    </p:spTree>
    <p:extLst>
      <p:ext uri="{BB962C8B-B14F-4D97-AF65-F5344CB8AC3E}">
        <p14:creationId xmlns:p14="http://schemas.microsoft.com/office/powerpoint/2010/main" val="15829106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应用案例与分析</a:t>
            </a:r>
          </a:p>
        </p:txBody>
      </p:sp>
      <p:sp>
        <p:nvSpPr>
          <p:cNvPr id="3" name="内容占位符 2"/>
          <p:cNvSpPr>
            <a:spLocks noGrp="1"/>
          </p:cNvSpPr>
          <p:nvPr>
            <p:ph idx="1"/>
          </p:nvPr>
        </p:nvSpPr>
        <p:spPr>
          <a:xfrm>
            <a:off x="452353" y="1341439"/>
            <a:ext cx="8516155" cy="1466416"/>
          </a:xfrm>
        </p:spPr>
        <p:txBody>
          <a:bodyPr/>
          <a:lstStyle/>
          <a:p>
            <a:r>
              <a:rPr lang="zh-CN" altLang="en-US" dirty="0"/>
              <a:t>集合并，交，差</a:t>
            </a:r>
            <a:endParaRPr lang="en-US" altLang="zh-CN" dirty="0"/>
          </a:p>
          <a:p>
            <a:r>
              <a:rPr lang="zh-CN" altLang="en-US" dirty="0"/>
              <a:t>设有两个集合，每个集合中有若干个整数（无序）</a:t>
            </a:r>
            <a:endParaRPr lang="en-US" altLang="zh-CN" dirty="0"/>
          </a:p>
          <a:p>
            <a:endParaRPr lang="en-US" altLang="zh-CN" dirty="0"/>
          </a:p>
          <a:p>
            <a:endParaRPr lang="en-US" altLang="zh-CN" dirty="0"/>
          </a:p>
          <a:p>
            <a:endParaRPr lang="en-US" altLang="zh-CN" dirty="0"/>
          </a:p>
          <a:p>
            <a:endParaRPr lang="en-US" altLang="zh-CN" dirty="0"/>
          </a:p>
          <a:p>
            <a:r>
              <a:rPr lang="zh-CN" altLang="en-US" dirty="0"/>
              <a:t>并集</a:t>
            </a:r>
            <a:r>
              <a:rPr lang="en-US" altLang="zh-CN" dirty="0"/>
              <a:t>Lc = {1,7,8,2,4,6,10,11}</a:t>
            </a:r>
          </a:p>
          <a:p>
            <a:r>
              <a:rPr lang="zh-CN" altLang="en-US" dirty="0"/>
              <a:t>交集</a:t>
            </a:r>
            <a:r>
              <a:rPr lang="en-US" altLang="zh-CN" dirty="0" err="1"/>
              <a:t>Ld</a:t>
            </a:r>
            <a:r>
              <a:rPr lang="en-US" altLang="zh-CN" dirty="0"/>
              <a:t>={8}</a:t>
            </a:r>
          </a:p>
          <a:p>
            <a:r>
              <a:rPr lang="en-US" altLang="zh-CN" dirty="0"/>
              <a:t>La-</a:t>
            </a:r>
            <a:r>
              <a:rPr lang="en-US" altLang="zh-CN" dirty="0" err="1"/>
              <a:t>Lb</a:t>
            </a:r>
            <a:r>
              <a:rPr lang="en-US" altLang="zh-CN" dirty="0"/>
              <a:t>={1,7}</a:t>
            </a:r>
          </a:p>
          <a:p>
            <a:r>
              <a:rPr lang="en-US" altLang="zh-CN" dirty="0" err="1"/>
              <a:t>Lb</a:t>
            </a:r>
            <a:r>
              <a:rPr lang="en-US" altLang="zh-CN" dirty="0"/>
              <a:t>-La={</a:t>
            </a:r>
            <a:r>
              <a:rPr lang="zh-CN" altLang="en-US" dirty="0"/>
              <a:t>？</a:t>
            </a:r>
            <a:r>
              <a:rPr lang="en-US" altLang="zh-CN" dirty="0"/>
              <a:t>}</a:t>
            </a:r>
          </a:p>
          <a:p>
            <a:endParaRPr lang="en-US" altLang="zh-CN" dirty="0"/>
          </a:p>
        </p:txBody>
      </p:sp>
      <p:pic>
        <p:nvPicPr>
          <p:cNvPr id="5" name="图片 4">
            <a:extLst>
              <a:ext uri="{FF2B5EF4-FFF2-40B4-BE49-F238E27FC236}">
                <a16:creationId xmlns:a16="http://schemas.microsoft.com/office/drawing/2014/main" id="{8761DDF7-A64D-851F-D93A-96C77315CA52}"/>
              </a:ext>
            </a:extLst>
          </p:cNvPr>
          <p:cNvPicPr>
            <a:picLocks noChangeAspect="1"/>
          </p:cNvPicPr>
          <p:nvPr/>
        </p:nvPicPr>
        <p:blipFill>
          <a:blip r:embed="rId2"/>
          <a:stretch>
            <a:fillRect/>
          </a:stretch>
        </p:blipFill>
        <p:spPr>
          <a:xfrm>
            <a:off x="609600" y="2891542"/>
            <a:ext cx="4824009" cy="1158604"/>
          </a:xfrm>
          <a:prstGeom prst="rect">
            <a:avLst/>
          </a:prstGeom>
        </p:spPr>
      </p:pic>
    </p:spTree>
    <p:extLst>
      <p:ext uri="{BB962C8B-B14F-4D97-AF65-F5344CB8AC3E}">
        <p14:creationId xmlns:p14="http://schemas.microsoft.com/office/powerpoint/2010/main" val="27261582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28613" y="249238"/>
            <a:ext cx="5181600" cy="606425"/>
          </a:xfrm>
          <a:noFill/>
          <a:ln w="9525">
            <a:noFill/>
            <a:miter lim="800000"/>
            <a:headEnd/>
            <a:tailEnd/>
          </a:ln>
        </p:spPr>
        <p:txBody>
          <a:bodyPr vert="horz" wrap="square" lIns="91440" tIns="45720" rIns="91440" bIns="45720" numCol="1" anchor="ctr" anchorCtr="0" compatLnSpc="1">
            <a:prstTxWarp prst="textNoShape">
              <a:avLst/>
            </a:prstTxWarp>
          </a:bodyPr>
          <a:lstStyle/>
          <a:p>
            <a:r>
              <a:rPr lang="zh-CN" altLang="en-US" sz="4400" dirty="0">
                <a:sym typeface="Comic Sans MS" pitchFamily="66" charset="0"/>
              </a:rPr>
              <a:t>内容概要</a:t>
            </a:r>
          </a:p>
        </p:txBody>
      </p:sp>
      <p:sp>
        <p:nvSpPr>
          <p:cNvPr id="17411" name="AutoShape 15"/>
          <p:cNvSpPr>
            <a:spLocks noChangeArrowheads="1"/>
          </p:cNvSpPr>
          <p:nvPr/>
        </p:nvSpPr>
        <p:spPr bwMode="auto">
          <a:xfrm>
            <a:off x="2430463" y="2522538"/>
            <a:ext cx="4579937" cy="528637"/>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2" name="AutoShape 16"/>
          <p:cNvSpPr>
            <a:spLocks noChangeArrowheads="1"/>
          </p:cNvSpPr>
          <p:nvPr/>
        </p:nvSpPr>
        <p:spPr bwMode="auto">
          <a:xfrm>
            <a:off x="2028825" y="2384425"/>
            <a:ext cx="723900" cy="793750"/>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13" name="Text Box 17"/>
          <p:cNvSpPr>
            <a:spLocks noChangeArrowheads="1"/>
          </p:cNvSpPr>
          <p:nvPr/>
        </p:nvSpPr>
        <p:spPr bwMode="auto">
          <a:xfrm>
            <a:off x="2928938" y="2586038"/>
            <a:ext cx="3117902" cy="461665"/>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顺序表</a:t>
            </a:r>
          </a:p>
        </p:txBody>
      </p:sp>
      <p:sp>
        <p:nvSpPr>
          <p:cNvPr id="17414" name="Text Box 18"/>
          <p:cNvSpPr>
            <a:spLocks noChangeArrowheads="1"/>
          </p:cNvSpPr>
          <p:nvPr/>
        </p:nvSpPr>
        <p:spPr bwMode="auto">
          <a:xfrm>
            <a:off x="2195513" y="2498725"/>
            <a:ext cx="338554" cy="461665"/>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2</a:t>
            </a:r>
            <a:endParaRPr lang="zh-CN" altLang="en-US">
              <a:solidFill>
                <a:srgbClr val="555555"/>
              </a:solidFill>
              <a:latin typeface="黑体" pitchFamily="49" charset="-122"/>
              <a:ea typeface="黑体" pitchFamily="49" charset="-122"/>
            </a:endParaRPr>
          </a:p>
        </p:txBody>
      </p:sp>
      <p:grpSp>
        <p:nvGrpSpPr>
          <p:cNvPr id="17415" name="Group 7"/>
          <p:cNvGrpSpPr>
            <a:grpSpLocks/>
          </p:cNvGrpSpPr>
          <p:nvPr/>
        </p:nvGrpSpPr>
        <p:grpSpPr bwMode="auto">
          <a:xfrm>
            <a:off x="2084388" y="5138738"/>
            <a:ext cx="4946650" cy="784225"/>
            <a:chOff x="0" y="0"/>
            <a:chExt cx="2976" cy="432"/>
          </a:xfrm>
        </p:grpSpPr>
        <p:sp>
          <p:nvSpPr>
            <p:cNvPr id="17431"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2"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33" name="Text Box 22"/>
            <p:cNvSpPr>
              <a:spLocks noChangeArrowheads="1"/>
            </p:cNvSpPr>
            <p:nvPr/>
          </p:nvSpPr>
          <p:spPr bwMode="auto">
            <a:xfrm>
              <a:off x="384" y="110"/>
              <a:ext cx="2160" cy="254"/>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FF0000"/>
                  </a:solidFill>
                  <a:latin typeface="黑体" pitchFamily="49" charset="-122"/>
                  <a:ea typeface="黑体" pitchFamily="49" charset="-122"/>
                  <a:sym typeface="微软雅黑" pitchFamily="34" charset="-122"/>
                </a:rPr>
                <a:t>小 结</a:t>
              </a:r>
              <a:endParaRPr lang="zh-CN" altLang="zh-CN" dirty="0">
                <a:solidFill>
                  <a:srgbClr val="FF0000"/>
                </a:solidFill>
                <a:latin typeface="黑体" pitchFamily="49" charset="-122"/>
                <a:ea typeface="黑体" pitchFamily="49" charset="-122"/>
              </a:endParaRPr>
            </a:p>
          </p:txBody>
        </p:sp>
        <p:sp>
          <p:nvSpPr>
            <p:cNvPr id="17434"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5</a:t>
              </a:r>
              <a:endParaRPr lang="zh-CN" altLang="en-US">
                <a:solidFill>
                  <a:srgbClr val="555555"/>
                </a:solidFill>
                <a:latin typeface="黑体" pitchFamily="49" charset="-122"/>
                <a:ea typeface="黑体" pitchFamily="49" charset="-122"/>
              </a:endParaRPr>
            </a:p>
          </p:txBody>
        </p:sp>
      </p:grpSp>
      <p:grpSp>
        <p:nvGrpSpPr>
          <p:cNvPr id="17416" name="Group 12"/>
          <p:cNvGrpSpPr>
            <a:grpSpLocks/>
          </p:cNvGrpSpPr>
          <p:nvPr/>
        </p:nvGrpSpPr>
        <p:grpSpPr bwMode="auto">
          <a:xfrm>
            <a:off x="2084388" y="4203700"/>
            <a:ext cx="4981575" cy="793750"/>
            <a:chOff x="0" y="0"/>
            <a:chExt cx="2976" cy="432"/>
          </a:xfrm>
        </p:grpSpPr>
        <p:sp>
          <p:nvSpPr>
            <p:cNvPr id="17427" name="AutoShape 15"/>
            <p:cNvSpPr>
              <a:spLocks noChangeArrowheads="1"/>
            </p:cNvSpPr>
            <p:nvPr/>
          </p:nvSpPr>
          <p:spPr bwMode="auto">
            <a:xfrm>
              <a:off x="240" y="75"/>
              <a:ext cx="2736" cy="288"/>
            </a:xfrm>
            <a:prstGeom prst="roundRect">
              <a:avLst>
                <a:gd name="adj" fmla="val 16667"/>
              </a:avLst>
            </a:prstGeom>
            <a:noFill/>
            <a:ln w="28575">
              <a:solidFill>
                <a:schemeClr val="accent1"/>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8" name="AutoShape 16"/>
            <p:cNvSpPr>
              <a:spLocks noChangeArrowheads="1"/>
            </p:cNvSpPr>
            <p:nvPr/>
          </p:nvSpPr>
          <p:spPr bwMode="auto">
            <a:xfrm>
              <a:off x="0" y="0"/>
              <a:ext cx="432" cy="432"/>
            </a:xfrm>
            <a:prstGeom prst="diamond">
              <a:avLst/>
            </a:prstGeom>
            <a:solidFill>
              <a:schemeClr val="accent1"/>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9" name="Text Box 17"/>
            <p:cNvSpPr>
              <a:spLocks noChangeArrowheads="1"/>
            </p:cNvSpPr>
            <p:nvPr/>
          </p:nvSpPr>
          <p:spPr bwMode="auto">
            <a:xfrm>
              <a:off x="384" y="110"/>
              <a:ext cx="2159" cy="251"/>
            </a:xfrm>
            <a:prstGeom prst="rect">
              <a:avLst/>
            </a:prstGeom>
            <a:noFill/>
            <a:ln w="9525">
              <a:noFill/>
              <a:miter lim="800000"/>
              <a:headEnd/>
              <a:tailEnd/>
            </a:ln>
          </p:spPr>
          <p:txBody>
            <a:bodyPr>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应用案例与分析</a:t>
              </a:r>
              <a:endParaRPr lang="zh-CN" altLang="zh-CN" sz="2400" dirty="0">
                <a:solidFill>
                  <a:srgbClr val="555555"/>
                </a:solidFill>
                <a:latin typeface="黑体" pitchFamily="49" charset="-122"/>
                <a:ea typeface="黑体" pitchFamily="49" charset="-122"/>
              </a:endParaRPr>
            </a:p>
          </p:txBody>
        </p:sp>
        <p:sp>
          <p:nvSpPr>
            <p:cNvPr id="17430" name="Text Box 18"/>
            <p:cNvSpPr>
              <a:spLocks noChangeArrowheads="1"/>
            </p:cNvSpPr>
            <p:nvPr/>
          </p:nvSpPr>
          <p:spPr bwMode="auto">
            <a:xfrm>
              <a:off x="100" y="62"/>
              <a:ext cx="202" cy="251"/>
            </a:xfrm>
            <a:prstGeom prst="rect">
              <a:avLst/>
            </a:prstGeom>
            <a:noFill/>
            <a:ln w="9525">
              <a:noFill/>
              <a:miter lim="800000"/>
              <a:headEnd/>
              <a:tailEnd/>
            </a:ln>
          </p:spPr>
          <p:txBody>
            <a:bodyPr wrap="none">
              <a:spAutoFit/>
            </a:bodyPr>
            <a:lstStyle/>
            <a:p>
              <a:pPr algn="ctr">
                <a:buFont typeface="Arial" charset="0"/>
                <a:buNone/>
              </a:pPr>
              <a:r>
                <a:rPr lang="en-US" altLang="zh-CN" sz="2400" dirty="0">
                  <a:solidFill>
                    <a:srgbClr val="F9F9F9"/>
                  </a:solidFill>
                  <a:latin typeface="黑体" pitchFamily="49" charset="-122"/>
                  <a:ea typeface="黑体" pitchFamily="49" charset="-122"/>
                  <a:sym typeface="微软雅黑" pitchFamily="34" charset="-122"/>
                </a:rPr>
                <a:t>4</a:t>
              </a:r>
              <a:endParaRPr lang="zh-CN" altLang="en-US" dirty="0">
                <a:solidFill>
                  <a:srgbClr val="555555"/>
                </a:solidFill>
                <a:latin typeface="黑体" pitchFamily="49" charset="-122"/>
                <a:ea typeface="黑体" pitchFamily="49" charset="-122"/>
              </a:endParaRPr>
            </a:p>
          </p:txBody>
        </p:sp>
      </p:grpSp>
      <p:grpSp>
        <p:nvGrpSpPr>
          <p:cNvPr id="17417" name="Group 17"/>
          <p:cNvGrpSpPr>
            <a:grpSpLocks/>
          </p:cNvGrpSpPr>
          <p:nvPr/>
        </p:nvGrpSpPr>
        <p:grpSpPr bwMode="auto">
          <a:xfrm>
            <a:off x="2066925" y="3292475"/>
            <a:ext cx="4946650" cy="784225"/>
            <a:chOff x="0" y="0"/>
            <a:chExt cx="2976" cy="432"/>
          </a:xfrm>
        </p:grpSpPr>
        <p:sp>
          <p:nvSpPr>
            <p:cNvPr id="17423"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4"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5" name="Text Box 22"/>
            <p:cNvSpPr>
              <a:spLocks noChangeArrowheads="1"/>
            </p:cNvSpPr>
            <p:nvPr/>
          </p:nvSpPr>
          <p:spPr bwMode="auto">
            <a:xfrm>
              <a:off x="384" y="110"/>
              <a:ext cx="2187" cy="252"/>
            </a:xfrm>
            <a:prstGeom prst="rect">
              <a:avLst/>
            </a:prstGeom>
            <a:noFill/>
            <a:ln w="9525">
              <a:noFill/>
              <a:miter lim="800000"/>
              <a:headEnd/>
              <a:tailEnd/>
            </a:ln>
          </p:spPr>
          <p:txBody>
            <a:bodyPr wrap="square">
              <a:spAutoFit/>
            </a:bodyPr>
            <a:lstStyle/>
            <a:p>
              <a:pPr algn="ctr">
                <a:buFont typeface="Arial" charset="0"/>
                <a:buNone/>
              </a:pPr>
              <a:r>
                <a:rPr lang="zh-CN" altLang="en-US" sz="2400" dirty="0">
                  <a:solidFill>
                    <a:srgbClr val="555555"/>
                  </a:solidFill>
                  <a:latin typeface="黑体" pitchFamily="49" charset="-122"/>
                  <a:ea typeface="黑体" pitchFamily="49" charset="-122"/>
                  <a:sym typeface="微软雅黑" pitchFamily="34" charset="-122"/>
                </a:rPr>
                <a:t>链接表</a:t>
              </a:r>
            </a:p>
          </p:txBody>
        </p:sp>
        <p:sp>
          <p:nvSpPr>
            <p:cNvPr id="17426" name="Text Box 23"/>
            <p:cNvSpPr>
              <a:spLocks noChangeArrowheads="1"/>
            </p:cNvSpPr>
            <p:nvPr/>
          </p:nvSpPr>
          <p:spPr bwMode="auto">
            <a:xfrm>
              <a:off x="99"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3</a:t>
              </a:r>
              <a:endParaRPr lang="zh-CN" altLang="en-US">
                <a:solidFill>
                  <a:srgbClr val="555555"/>
                </a:solidFill>
                <a:latin typeface="黑体" pitchFamily="49" charset="-122"/>
                <a:ea typeface="黑体" pitchFamily="49" charset="-122"/>
              </a:endParaRPr>
            </a:p>
          </p:txBody>
        </p:sp>
      </p:grpSp>
      <p:grpSp>
        <p:nvGrpSpPr>
          <p:cNvPr id="17418" name="Group 22"/>
          <p:cNvGrpSpPr>
            <a:grpSpLocks/>
          </p:cNvGrpSpPr>
          <p:nvPr/>
        </p:nvGrpSpPr>
        <p:grpSpPr bwMode="auto">
          <a:xfrm>
            <a:off x="2032000" y="1497013"/>
            <a:ext cx="4946650" cy="938529"/>
            <a:chOff x="0" y="0"/>
            <a:chExt cx="2976" cy="517"/>
          </a:xfrm>
        </p:grpSpPr>
        <p:sp>
          <p:nvSpPr>
            <p:cNvPr id="17419" name="AutoShape 20"/>
            <p:cNvSpPr>
              <a:spLocks noChangeArrowheads="1"/>
            </p:cNvSpPr>
            <p:nvPr/>
          </p:nvSpPr>
          <p:spPr bwMode="auto">
            <a:xfrm>
              <a:off x="240" y="75"/>
              <a:ext cx="2736" cy="288"/>
            </a:xfrm>
            <a:prstGeom prst="roundRect">
              <a:avLst>
                <a:gd name="adj" fmla="val 16667"/>
              </a:avLst>
            </a:prstGeom>
            <a:noFill/>
            <a:ln w="28575">
              <a:solidFill>
                <a:schemeClr val="hlink"/>
              </a:solidFill>
              <a:round/>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0" name="AutoShape 21"/>
            <p:cNvSpPr>
              <a:spLocks noChangeArrowheads="1"/>
            </p:cNvSpPr>
            <p:nvPr/>
          </p:nvSpPr>
          <p:spPr bwMode="auto">
            <a:xfrm>
              <a:off x="0" y="0"/>
              <a:ext cx="432" cy="432"/>
            </a:xfrm>
            <a:prstGeom prst="diamond">
              <a:avLst/>
            </a:prstGeom>
            <a:solidFill>
              <a:schemeClr val="hlink"/>
            </a:solidFill>
            <a:ln w="25400">
              <a:solidFill>
                <a:schemeClr val="bg1"/>
              </a:solidFill>
              <a:miter lim="800000"/>
              <a:headEnd/>
              <a:tailEnd/>
            </a:ln>
          </p:spPr>
          <p:txBody>
            <a:bodyPr wrap="none" anchor="ctr"/>
            <a:lstStyle/>
            <a:p>
              <a:pPr algn="ctr" eaLnBrk="1" hangingPunct="1">
                <a:spcBef>
                  <a:spcPct val="50000"/>
                </a:spcBef>
                <a:buFont typeface="Arial" charset="0"/>
                <a:buNone/>
              </a:pPr>
              <a:endParaRPr lang="zh-CN" altLang="zh-CN" sz="4000">
                <a:solidFill>
                  <a:srgbClr val="555555"/>
                </a:solidFill>
                <a:latin typeface="黑体" pitchFamily="49" charset="-122"/>
                <a:ea typeface="黑体" pitchFamily="49" charset="-122"/>
                <a:sym typeface="微软雅黑" pitchFamily="34" charset="-122"/>
              </a:endParaRPr>
            </a:p>
          </p:txBody>
        </p:sp>
        <p:sp>
          <p:nvSpPr>
            <p:cNvPr id="17421" name="Text Box 22"/>
            <p:cNvSpPr>
              <a:spLocks noChangeArrowheads="1"/>
            </p:cNvSpPr>
            <p:nvPr/>
          </p:nvSpPr>
          <p:spPr bwMode="auto">
            <a:xfrm>
              <a:off x="384" y="110"/>
              <a:ext cx="2160" cy="407"/>
            </a:xfrm>
            <a:prstGeom prst="rect">
              <a:avLst/>
            </a:prstGeom>
            <a:noFill/>
            <a:ln w="9525">
              <a:noFill/>
              <a:miter lim="800000"/>
              <a:headEnd/>
              <a:tailEnd/>
            </a:ln>
          </p:spPr>
          <p:txBody>
            <a:bodyPr>
              <a:spAutoFit/>
            </a:bodyPr>
            <a:lstStyle/>
            <a:p>
              <a:pPr algn="ctr"/>
              <a:r>
                <a:rPr lang="zh-CN" altLang="en-US" sz="2400" dirty="0">
                  <a:solidFill>
                    <a:srgbClr val="555555"/>
                  </a:solidFill>
                  <a:latin typeface="黑体" pitchFamily="49" charset="-122"/>
                  <a:ea typeface="黑体" pitchFamily="49" charset="-122"/>
                  <a:sym typeface="微软雅黑" pitchFamily="34" charset="-122"/>
                </a:rPr>
                <a:t> </a:t>
              </a:r>
              <a:r>
                <a:rPr lang="zh-CN" altLang="en-US" sz="2400" dirty="0">
                  <a:latin typeface="黑体" pitchFamily="49" charset="-122"/>
                  <a:ea typeface="黑体" pitchFamily="49" charset="-122"/>
                  <a:sym typeface="微软雅黑" pitchFamily="34" charset="-122"/>
                </a:rPr>
                <a:t>线性表：抽象数据类型</a:t>
              </a:r>
              <a:endParaRPr lang="zh-CN" altLang="en-US" sz="2400" dirty="0">
                <a:latin typeface="黑体" pitchFamily="49" charset="-122"/>
                <a:ea typeface="黑体" pitchFamily="49" charset="-122"/>
              </a:endParaRPr>
            </a:p>
            <a:p>
              <a:pPr algn="ctr">
                <a:buFont typeface="Arial" charset="0"/>
                <a:buNone/>
              </a:pPr>
              <a:endParaRPr lang="zh-CN" altLang="en-US" dirty="0">
                <a:solidFill>
                  <a:srgbClr val="FF0000"/>
                </a:solidFill>
                <a:latin typeface="黑体" pitchFamily="49" charset="-122"/>
                <a:ea typeface="黑体" pitchFamily="49" charset="-122"/>
              </a:endParaRPr>
            </a:p>
          </p:txBody>
        </p:sp>
        <p:sp>
          <p:nvSpPr>
            <p:cNvPr id="17422" name="Text Box 23"/>
            <p:cNvSpPr>
              <a:spLocks noChangeArrowheads="1"/>
            </p:cNvSpPr>
            <p:nvPr/>
          </p:nvSpPr>
          <p:spPr bwMode="auto">
            <a:xfrm>
              <a:off x="98" y="62"/>
              <a:ext cx="204" cy="254"/>
            </a:xfrm>
            <a:prstGeom prst="rect">
              <a:avLst/>
            </a:prstGeom>
            <a:noFill/>
            <a:ln w="9525">
              <a:noFill/>
              <a:miter lim="800000"/>
              <a:headEnd/>
              <a:tailEnd/>
            </a:ln>
          </p:spPr>
          <p:txBody>
            <a:bodyPr wrap="none">
              <a:spAutoFit/>
            </a:bodyPr>
            <a:lstStyle/>
            <a:p>
              <a:pPr algn="ctr">
                <a:buFont typeface="Arial" charset="0"/>
                <a:buNone/>
              </a:pPr>
              <a:r>
                <a:rPr lang="en-US" altLang="zh-CN" sz="2400">
                  <a:solidFill>
                    <a:srgbClr val="F9F9F9"/>
                  </a:solidFill>
                  <a:latin typeface="黑体" pitchFamily="49" charset="-122"/>
                  <a:ea typeface="黑体" pitchFamily="49" charset="-122"/>
                  <a:sym typeface="微软雅黑" pitchFamily="34" charset="-122"/>
                </a:rPr>
                <a:t>1</a:t>
              </a:r>
              <a:endParaRPr lang="zh-CN" altLang="en-US">
                <a:solidFill>
                  <a:srgbClr val="555555"/>
                </a:solidFill>
                <a:latin typeface="黑体" pitchFamily="49" charset="-122"/>
                <a:ea typeface="黑体" pitchFamily="49" charset="-122"/>
              </a:endParaRPr>
            </a:p>
          </p:txBody>
        </p:sp>
      </p:grpSp>
    </p:spTree>
    <p:extLst>
      <p:ext uri="{BB962C8B-B14F-4D97-AF65-F5344CB8AC3E}">
        <p14:creationId xmlns:p14="http://schemas.microsoft.com/office/powerpoint/2010/main" val="3112044135"/>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小 结</a:t>
            </a:r>
          </a:p>
        </p:txBody>
      </p:sp>
      <p:sp>
        <p:nvSpPr>
          <p:cNvPr id="3" name="内容占位符 2"/>
          <p:cNvSpPr>
            <a:spLocks noGrp="1"/>
          </p:cNvSpPr>
          <p:nvPr>
            <p:ph idx="1"/>
          </p:nvPr>
        </p:nvSpPr>
        <p:spPr>
          <a:xfrm>
            <a:off x="452354" y="1341107"/>
            <a:ext cx="1951633" cy="428368"/>
          </a:xfrm>
          <a:solidFill>
            <a:srgbClr val="FFE697"/>
          </a:solidFill>
        </p:spPr>
        <p:txBody>
          <a:bodyPr/>
          <a:lstStyle/>
          <a:p>
            <a:r>
              <a:rPr lang="zh-CN" altLang="en-US" dirty="0"/>
              <a:t>逻辑结构</a:t>
            </a:r>
            <a:endParaRPr lang="en-US" altLang="zh-CN" dirty="0"/>
          </a:p>
        </p:txBody>
      </p:sp>
      <p:sp>
        <p:nvSpPr>
          <p:cNvPr id="4" name="内容占位符 2"/>
          <p:cNvSpPr txBox="1">
            <a:spLocks/>
          </p:cNvSpPr>
          <p:nvPr/>
        </p:nvSpPr>
        <p:spPr bwMode="auto">
          <a:xfrm>
            <a:off x="3574096" y="1341107"/>
            <a:ext cx="1951633" cy="428368"/>
          </a:xfrm>
          <a:prstGeom prst="rect">
            <a:avLst/>
          </a:prstGeom>
          <a:solidFill>
            <a:srgbClr val="FFE697"/>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物理结构</a:t>
            </a:r>
            <a:endParaRPr lang="en-US" altLang="zh-CN" dirty="0"/>
          </a:p>
        </p:txBody>
      </p:sp>
      <p:sp>
        <p:nvSpPr>
          <p:cNvPr id="5" name="内容占位符 2"/>
          <p:cNvSpPr txBox="1">
            <a:spLocks/>
          </p:cNvSpPr>
          <p:nvPr/>
        </p:nvSpPr>
        <p:spPr bwMode="auto">
          <a:xfrm>
            <a:off x="6695838" y="1341107"/>
            <a:ext cx="1951633" cy="428368"/>
          </a:xfrm>
          <a:prstGeom prst="rect">
            <a:avLst/>
          </a:prstGeom>
          <a:solidFill>
            <a:srgbClr val="FFE697"/>
          </a:solidFill>
          <a:ln w="9525">
            <a:noFill/>
            <a:miter lim="800000"/>
            <a:headEnd/>
            <a:tailEnd/>
          </a:ln>
        </p:spPr>
        <p:txBody>
          <a:bodyPr vert="horz" wrap="square" lIns="91440" tIns="45720" rIns="91440" bIns="45720" numCol="1" anchor="t" anchorCtr="0" compatLnSpc="1">
            <a:prstTxWarp prst="textNoShape">
              <a:avLst/>
            </a:prstTxWarp>
          </a:bodyPr>
          <a:lstStyle>
            <a:lvl1pPr marL="319088" indent="-319088" algn="l" defTabSz="0" rtl="0" eaLnBrk="0" fontAlgn="base" hangingPunct="0">
              <a:lnSpc>
                <a:spcPts val="3000"/>
              </a:lnSpc>
              <a:spcBef>
                <a:spcPts val="700"/>
              </a:spcBef>
              <a:spcAft>
                <a:spcPct val="0"/>
              </a:spcAft>
              <a:buClr>
                <a:schemeClr val="accent2"/>
              </a:buClr>
              <a:buSzPct val="60000"/>
              <a:buFont typeface="Wingdings" pitchFamily="2" charset="2"/>
              <a:buChar char=""/>
              <a:defRPr sz="2800" kern="1200">
                <a:solidFill>
                  <a:schemeClr val="tx1"/>
                </a:solidFill>
                <a:latin typeface="华文中宋" panose="02010600040101010101" pitchFamily="2" charset="-122"/>
                <a:ea typeface="华文中宋" panose="02010600040101010101" pitchFamily="2" charset="-122"/>
                <a:cs typeface="+mn-cs"/>
                <a:sym typeface="Tw Cen MT"/>
              </a:defRPr>
            </a:lvl1pPr>
            <a:lvl2pPr marL="639763" indent="-271463" algn="l" defTabSz="0" rtl="0" eaLnBrk="0" fontAlgn="base" hangingPunct="0">
              <a:lnSpc>
                <a:spcPts val="3000"/>
              </a:lnSpc>
              <a:spcBef>
                <a:spcPts val="550"/>
              </a:spcBef>
              <a:spcAft>
                <a:spcPct val="0"/>
              </a:spcAft>
              <a:buClr>
                <a:schemeClr val="accent1"/>
              </a:buClr>
              <a:buSzPct val="70000"/>
              <a:buFont typeface="Wingdings 2" pitchFamily="18" charset="2"/>
              <a:buChar char=""/>
              <a:defRPr sz="2400" kern="1200">
                <a:solidFill>
                  <a:schemeClr val="tx1"/>
                </a:solidFill>
                <a:latin typeface="华文中宋" panose="02010600040101010101" pitchFamily="2" charset="-122"/>
                <a:ea typeface="华文中宋" panose="02010600040101010101" pitchFamily="2" charset="-122"/>
                <a:cs typeface="+mn-cs"/>
                <a:sym typeface="Tw Cen MT"/>
              </a:defRPr>
            </a:lvl2pPr>
            <a:lvl3pPr marL="914400" indent="-228600" algn="l" defTabSz="0" rtl="0" eaLnBrk="0" fontAlgn="base" hangingPunct="0">
              <a:lnSpc>
                <a:spcPts val="3000"/>
              </a:lnSpc>
              <a:spcBef>
                <a:spcPts val="500"/>
              </a:spcBef>
              <a:spcAft>
                <a:spcPct val="0"/>
              </a:spcAft>
              <a:buClr>
                <a:schemeClr val="accent2"/>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3pPr>
            <a:lvl4pPr marL="1371600" indent="-228600" algn="l" defTabSz="0" rtl="0" eaLnBrk="0" fontAlgn="base" hangingPunct="0">
              <a:lnSpc>
                <a:spcPts val="3000"/>
              </a:lnSpc>
              <a:spcBef>
                <a:spcPts val="400"/>
              </a:spcBef>
              <a:spcAft>
                <a:spcPct val="0"/>
              </a:spcAft>
              <a:buClr>
                <a:srgbClr val="A5AB81"/>
              </a:buClr>
              <a:buSzPct val="7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4pPr>
            <a:lvl5pPr marL="1828800" indent="-228600" algn="l" defTabSz="0" rtl="0" eaLnBrk="0" fontAlgn="base" hangingPunct="0">
              <a:lnSpc>
                <a:spcPts val="3000"/>
              </a:lnSpc>
              <a:spcBef>
                <a:spcPts val="400"/>
              </a:spcBef>
              <a:spcAft>
                <a:spcPct val="0"/>
              </a:spcAft>
              <a:buClr>
                <a:srgbClr val="D8B25C"/>
              </a:buClr>
              <a:buSzPct val="65000"/>
              <a:buFont typeface="Wingdings" pitchFamily="2" charset="2"/>
              <a:buChar char=""/>
              <a:defRPr sz="2000" kern="1200">
                <a:solidFill>
                  <a:schemeClr val="tx1"/>
                </a:solidFill>
                <a:latin typeface="华文中宋" panose="02010600040101010101" pitchFamily="2" charset="-122"/>
                <a:ea typeface="华文中宋" panose="02010600040101010101" pitchFamily="2" charset="-122"/>
                <a:cs typeface="+mn-cs"/>
                <a:sym typeface="Tw Cen M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算法</a:t>
            </a:r>
            <a:endParaRPr lang="en-US" altLang="zh-CN" dirty="0"/>
          </a:p>
        </p:txBody>
      </p:sp>
      <p:sp>
        <p:nvSpPr>
          <p:cNvPr id="6" name="圆角矩形 5"/>
          <p:cNvSpPr/>
          <p:nvPr/>
        </p:nvSpPr>
        <p:spPr bwMode="auto">
          <a:xfrm>
            <a:off x="609600" y="3554361"/>
            <a:ext cx="1469923" cy="61943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线性表</a:t>
            </a:r>
          </a:p>
        </p:txBody>
      </p:sp>
      <p:sp>
        <p:nvSpPr>
          <p:cNvPr id="7" name="圆角矩形 6"/>
          <p:cNvSpPr/>
          <p:nvPr/>
        </p:nvSpPr>
        <p:spPr bwMode="auto">
          <a:xfrm>
            <a:off x="3652716" y="2305664"/>
            <a:ext cx="1469923" cy="61943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顺序表</a:t>
            </a:r>
          </a:p>
        </p:txBody>
      </p:sp>
      <p:sp>
        <p:nvSpPr>
          <p:cNvPr id="8" name="圆角矩形 7"/>
          <p:cNvSpPr/>
          <p:nvPr/>
        </p:nvSpPr>
        <p:spPr bwMode="auto">
          <a:xfrm>
            <a:off x="3652717" y="4758813"/>
            <a:ext cx="1469923" cy="61943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zh-CN" altLang="en-US" sz="24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链接表</a:t>
            </a:r>
          </a:p>
        </p:txBody>
      </p:sp>
      <p:sp>
        <p:nvSpPr>
          <p:cNvPr id="9" name="矩形 8"/>
          <p:cNvSpPr/>
          <p:nvPr/>
        </p:nvSpPr>
        <p:spPr bwMode="auto">
          <a:xfrm>
            <a:off x="6695842" y="2615380"/>
            <a:ext cx="1666497" cy="61943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eaLnBrk="1" hangingPunct="1">
              <a:buFont typeface="Arial" panose="020B0604020202020204" pitchFamily="34" charset="0"/>
              <a:buNone/>
            </a:pPr>
            <a:r>
              <a:rPr lang="zh-CN" altLang="en-US" sz="2400" dirty="0">
                <a:latin typeface="华文中宋" panose="02010600040101010101" pitchFamily="2" charset="-122"/>
                <a:ea typeface="华文中宋" panose="02010600040101010101" pitchFamily="2" charset="-122"/>
              </a:rPr>
              <a:t>插入</a:t>
            </a:r>
          </a:p>
        </p:txBody>
      </p:sp>
      <p:sp>
        <p:nvSpPr>
          <p:cNvPr id="13" name="矩形 12"/>
          <p:cNvSpPr/>
          <p:nvPr/>
        </p:nvSpPr>
        <p:spPr bwMode="auto">
          <a:xfrm>
            <a:off x="6695838" y="3542235"/>
            <a:ext cx="1666497" cy="61943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eaLnBrk="1" hangingPunct="1">
              <a:buFont typeface="Arial" panose="020B0604020202020204" pitchFamily="34" charset="0"/>
              <a:buNone/>
            </a:pPr>
            <a:r>
              <a:rPr lang="zh-CN" altLang="en-US" sz="2400" dirty="0">
                <a:latin typeface="华文中宋" panose="02010600040101010101" pitchFamily="2" charset="-122"/>
                <a:ea typeface="华文中宋" panose="02010600040101010101" pitchFamily="2" charset="-122"/>
              </a:rPr>
              <a:t>删除</a:t>
            </a:r>
          </a:p>
        </p:txBody>
      </p:sp>
      <p:sp>
        <p:nvSpPr>
          <p:cNvPr id="14" name="矩形 13"/>
          <p:cNvSpPr/>
          <p:nvPr/>
        </p:nvSpPr>
        <p:spPr bwMode="auto">
          <a:xfrm>
            <a:off x="6695839" y="4469090"/>
            <a:ext cx="1666497" cy="619432"/>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noAutofit/>
          </a:bodyPr>
          <a:lstStyle/>
          <a:p>
            <a:pPr algn="ctr" eaLnBrk="1" hangingPunct="1">
              <a:buFont typeface="Arial" panose="020B0604020202020204" pitchFamily="34" charset="0"/>
              <a:buNone/>
            </a:pPr>
            <a:r>
              <a:rPr lang="zh-CN" altLang="en-US" sz="2400" dirty="0">
                <a:latin typeface="华文中宋" panose="02010600040101010101" pitchFamily="2" charset="-122"/>
                <a:ea typeface="华文中宋" panose="02010600040101010101" pitchFamily="2" charset="-122"/>
              </a:rPr>
              <a:t>查找</a:t>
            </a:r>
          </a:p>
        </p:txBody>
      </p:sp>
    </p:spTree>
    <p:extLst>
      <p:ext uri="{BB962C8B-B14F-4D97-AF65-F5344CB8AC3E}">
        <p14:creationId xmlns:p14="http://schemas.microsoft.com/office/powerpoint/2010/main" val="4148203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bwMode="auto">
          <a:xfrm>
            <a:off x="323850" y="5358271"/>
            <a:ext cx="9144000" cy="410704"/>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solidFill>
                <a:srgbClr val="555555"/>
              </a:solidFill>
              <a:latin typeface="Arial" panose="020B0604020202020204" pitchFamily="34" charset="0"/>
              <a:ea typeface="宋体" panose="02010600030101010101" pitchFamily="2" charset="-122"/>
            </a:endParaRPr>
          </a:p>
        </p:txBody>
      </p:sp>
      <p:pic>
        <p:nvPicPr>
          <p:cNvPr id="12" name="Picture 7" descr="C:\Users\HP\Desktop\图片1.jpg"/>
          <p:cNvPicPr>
            <a:picLocks noChangeAspect="1" noChangeArrowheads="1"/>
          </p:cNvPicPr>
          <p:nvPr/>
        </p:nvPicPr>
        <p:blipFill>
          <a:blip r:embed="rId3" cstate="print">
            <a:extLst>
              <a:ext uri="{28A0092B-C50C-407E-A947-70E740481C1C}">
                <a14:useLocalDpi xmlns:a14="http://schemas.microsoft.com/office/drawing/2010/main" val="0"/>
              </a:ext>
            </a:extLst>
          </a:blip>
          <a:srcRect t="24120" b="23666"/>
          <a:stretch>
            <a:fillRect/>
          </a:stretch>
        </p:blipFill>
        <p:spPr bwMode="auto">
          <a:xfrm>
            <a:off x="0" y="0"/>
            <a:ext cx="9144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内容占位符 3"/>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3928267"/>
            <a:ext cx="9144001" cy="292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3"/>
          <p:cNvSpPr>
            <a:spLocks noChangeArrowheads="1"/>
          </p:cNvSpPr>
          <p:nvPr/>
        </p:nvSpPr>
        <p:spPr bwMode="auto">
          <a:xfrm>
            <a:off x="323850" y="1416446"/>
            <a:ext cx="8496300" cy="3392487"/>
          </a:xfrm>
          <a:prstGeom prst="rect">
            <a:avLst/>
          </a:prstGeom>
          <a:noFill/>
          <a:ln w="9525">
            <a:noFill/>
            <a:miter lim="800000"/>
            <a:headEnd/>
            <a:tailEnd/>
          </a:ln>
        </p:spPr>
        <p:txBody>
          <a:bodyPr lIns="0" tIns="0" rIns="0" bIns="0" anchor="ctr"/>
          <a:lstStyle/>
          <a:p>
            <a:pPr algn="ctr" eaLnBrk="1" hangingPunct="1">
              <a:buFont typeface="Arial" charset="0"/>
              <a:buNone/>
            </a:pPr>
            <a:r>
              <a:rPr lang="en-US" altLang="zh-CN" sz="4800" b="1" dirty="0">
                <a:solidFill>
                  <a:srgbClr val="555555"/>
                </a:solidFill>
                <a:latin typeface="微软雅黑" pitchFamily="34" charset="-122"/>
                <a:ea typeface="微软雅黑" pitchFamily="34" charset="-122"/>
                <a:sym typeface="微软雅黑" pitchFamily="34" charset="-122"/>
              </a:rPr>
              <a:t>Q  &amp;  A</a:t>
            </a:r>
          </a:p>
          <a:p>
            <a:pPr algn="ctr" eaLnBrk="1" hangingPunct="1">
              <a:buFont typeface="Arial" charset="0"/>
              <a:buNone/>
            </a:pPr>
            <a:endParaRPr lang="zh-CN" altLang="en-US" sz="4800" b="1" dirty="0">
              <a:solidFill>
                <a:srgbClr val="555555"/>
              </a:solidFill>
              <a:latin typeface="微软雅黑" pitchFamily="34" charset="-122"/>
              <a:ea typeface="微软雅黑" pitchFamily="34" charset="-122"/>
              <a:sym typeface="微软雅黑" pitchFamily="34" charset="-122"/>
            </a:endParaRPr>
          </a:p>
          <a:p>
            <a:pPr algn="ctr" eaLnBrk="1" hangingPunct="1">
              <a:buFont typeface="Arial" charset="0"/>
              <a:buNone/>
            </a:pPr>
            <a:r>
              <a:rPr lang="zh-CN" altLang="en-US" sz="4800" b="1" dirty="0">
                <a:solidFill>
                  <a:srgbClr val="555555"/>
                </a:solidFill>
                <a:latin typeface="微软雅黑" pitchFamily="34" charset="-122"/>
                <a:ea typeface="微软雅黑" pitchFamily="34" charset="-122"/>
                <a:sym typeface="微软雅黑" pitchFamily="34" charset="-122"/>
              </a:rPr>
              <a:t>  谢 谢！</a:t>
            </a:r>
            <a:endParaRPr lang="en-US" altLang="zh-CN" sz="4800" b="1" dirty="0">
              <a:solidFill>
                <a:srgbClr val="555555"/>
              </a:solidFill>
              <a:latin typeface="微软雅黑" pitchFamily="34" charset="-122"/>
              <a:ea typeface="微软雅黑" pitchFamily="34" charset="-122"/>
              <a:sym typeface="微软雅黑" pitchFamily="34" charset="-122"/>
            </a:endParaRPr>
          </a:p>
        </p:txBody>
      </p:sp>
      <p:pic>
        <p:nvPicPr>
          <p:cNvPr id="14"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51088" y="52221"/>
            <a:ext cx="3116262" cy="733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915499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第三个问题</a:t>
            </a:r>
          </a:p>
        </p:txBody>
      </p:sp>
      <p:sp>
        <p:nvSpPr>
          <p:cNvPr id="13" name="内容占位符 2">
            <a:extLst>
              <a:ext uri="{FF2B5EF4-FFF2-40B4-BE49-F238E27FC236}">
                <a16:creationId xmlns:a16="http://schemas.microsoft.com/office/drawing/2014/main" id="{FF0A1C41-9D1A-4089-A348-191648586E55}"/>
              </a:ext>
            </a:extLst>
          </p:cNvPr>
          <p:cNvSpPr>
            <a:spLocks noGrp="1"/>
          </p:cNvSpPr>
          <p:nvPr>
            <p:ph idx="1"/>
          </p:nvPr>
        </p:nvSpPr>
        <p:spPr>
          <a:xfrm>
            <a:off x="1" y="1341604"/>
            <a:ext cx="8763000" cy="5139878"/>
          </a:xfrm>
        </p:spPr>
        <p:txBody>
          <a:bodyPr/>
          <a:lstStyle/>
          <a:p>
            <a:pPr indent="266700" algn="just">
              <a:lnSpc>
                <a:spcPct val="150000"/>
              </a:lnSpc>
            </a:pPr>
            <a:r>
              <a:rPr lang="zh-CN" altLang="en-US" sz="2400" dirty="0"/>
              <a:t>大数就是超长位数（例如</a:t>
            </a:r>
            <a:r>
              <a:rPr lang="en-US" altLang="zh-CN" sz="2400" dirty="0"/>
              <a:t>1000</a:t>
            </a:r>
            <a:r>
              <a:rPr lang="zh-CN" altLang="en-US" sz="2400" dirty="0"/>
              <a:t>位的一个数字）</a:t>
            </a:r>
            <a:endParaRPr lang="en-US" altLang="zh-CN" sz="2400" dirty="0"/>
          </a:p>
          <a:p>
            <a:pPr indent="266700" algn="just">
              <a:lnSpc>
                <a:spcPct val="150000"/>
              </a:lnSpc>
            </a:pPr>
            <a:r>
              <a:rPr lang="zh-CN" altLang="en-US" sz="2400" dirty="0"/>
              <a:t>任务要求：实现两个大数的相加</a:t>
            </a:r>
            <a:endParaRPr lang="zh-CN" altLang="zh-CN" sz="2400" dirty="0"/>
          </a:p>
        </p:txBody>
      </p:sp>
      <p:sp>
        <p:nvSpPr>
          <p:cNvPr id="4" name="文本框 3">
            <a:extLst>
              <a:ext uri="{FF2B5EF4-FFF2-40B4-BE49-F238E27FC236}">
                <a16:creationId xmlns:a16="http://schemas.microsoft.com/office/drawing/2014/main" id="{F0C2939D-5783-A9EC-35E2-53DBFA2CF1A8}"/>
              </a:ext>
            </a:extLst>
          </p:cNvPr>
          <p:cNvSpPr txBox="1"/>
          <p:nvPr/>
        </p:nvSpPr>
        <p:spPr>
          <a:xfrm>
            <a:off x="537882" y="2908191"/>
            <a:ext cx="6840071" cy="461665"/>
          </a:xfrm>
          <a:prstGeom prst="rect">
            <a:avLst/>
          </a:prstGeom>
          <a:noFill/>
        </p:spPr>
        <p:txBody>
          <a:bodyPr wrap="square">
            <a:spAutoFit/>
          </a:bodyPr>
          <a:lstStyle/>
          <a:p>
            <a:r>
              <a:rPr lang="en-US" altLang="zh-CN" sz="2400" dirty="0"/>
              <a:t>22222</a:t>
            </a:r>
            <a:r>
              <a:rPr lang="zh-CN" altLang="en-US" sz="2400" dirty="0"/>
              <a:t>1234567899+ 65 = </a:t>
            </a:r>
            <a:r>
              <a:rPr lang="en-US" altLang="zh-CN" sz="2400" dirty="0"/>
              <a:t>22222</a:t>
            </a:r>
            <a:r>
              <a:rPr lang="zh-CN" altLang="en-US" sz="2400" dirty="0"/>
              <a:t>1234567964</a:t>
            </a:r>
          </a:p>
        </p:txBody>
      </p:sp>
    </p:spTree>
    <p:extLst>
      <p:ext uri="{BB962C8B-B14F-4D97-AF65-F5344CB8AC3E}">
        <p14:creationId xmlns:p14="http://schemas.microsoft.com/office/powerpoint/2010/main" val="2294099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链接表：定义</a:t>
            </a:r>
          </a:p>
        </p:txBody>
      </p:sp>
      <p:sp>
        <p:nvSpPr>
          <p:cNvPr id="4" name="矩形 3"/>
          <p:cNvSpPr/>
          <p:nvPr/>
        </p:nvSpPr>
        <p:spPr bwMode="auto">
          <a:xfrm>
            <a:off x="2070442" y="2047062"/>
            <a:ext cx="825909"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2896352" y="204706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椭圆 5"/>
          <p:cNvSpPr/>
          <p:nvPr/>
        </p:nvSpPr>
        <p:spPr bwMode="auto">
          <a:xfrm>
            <a:off x="3102829" y="2187170"/>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圆角矩形标注 7"/>
          <p:cNvSpPr/>
          <p:nvPr/>
        </p:nvSpPr>
        <p:spPr bwMode="auto">
          <a:xfrm>
            <a:off x="300637" y="1378813"/>
            <a:ext cx="1209368" cy="612648"/>
          </a:xfrm>
          <a:prstGeom prst="wedgeRoundRectCallout">
            <a:avLst>
              <a:gd name="adj1" fmla="val 109655"/>
              <a:gd name="adj2" fmla="val 52871"/>
              <a:gd name="adj3" fmla="val 16667"/>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zh-CN" altLang="en-US" sz="2000" dirty="0">
                <a:latin typeface="华文中宋" panose="02010600040101010101" pitchFamily="2" charset="-122"/>
                <a:ea typeface="华文中宋" panose="02010600040101010101" pitchFamily="2" charset="-122"/>
              </a:rPr>
              <a:t>数据域</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9" name="圆角矩形标注 8"/>
          <p:cNvSpPr/>
          <p:nvPr/>
        </p:nvSpPr>
        <p:spPr bwMode="auto">
          <a:xfrm>
            <a:off x="4253202" y="1317900"/>
            <a:ext cx="1209368" cy="612648"/>
          </a:xfrm>
          <a:prstGeom prst="wedgeRoundRectCallout">
            <a:avLst>
              <a:gd name="adj1" fmla="val -140345"/>
              <a:gd name="adj2" fmla="val 67315"/>
              <a:gd name="adj3" fmla="val 16667"/>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lang="zh-CN" altLang="en-US" sz="2000" dirty="0">
                <a:latin typeface="华文中宋" panose="02010600040101010101" pitchFamily="2" charset="-122"/>
                <a:ea typeface="华文中宋" panose="02010600040101010101" pitchFamily="2" charset="-122"/>
              </a:rPr>
              <a:t>关系域</a:t>
            </a:r>
            <a:endParaRPr kumimoji="0" lang="zh-CN" altLang="en-US" sz="20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3" name="文本框 2"/>
          <p:cNvSpPr txBox="1"/>
          <p:nvPr/>
        </p:nvSpPr>
        <p:spPr>
          <a:xfrm>
            <a:off x="2147228" y="2637897"/>
            <a:ext cx="609462"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info</a:t>
            </a:r>
            <a:endParaRPr lang="zh-CN" altLang="en-US" dirty="0">
              <a:latin typeface="华文中宋" panose="02010600040101010101" pitchFamily="2" charset="-122"/>
              <a:ea typeface="华文中宋" panose="02010600040101010101" pitchFamily="2" charset="-122"/>
            </a:endParaRPr>
          </a:p>
        </p:txBody>
      </p:sp>
      <p:sp>
        <p:nvSpPr>
          <p:cNvPr id="10" name="文本框 9"/>
          <p:cNvSpPr txBox="1"/>
          <p:nvPr/>
        </p:nvSpPr>
        <p:spPr>
          <a:xfrm>
            <a:off x="2876826" y="2637897"/>
            <a:ext cx="617477" cy="369332"/>
          </a:xfrm>
          <a:prstGeom prst="rect">
            <a:avLst/>
          </a:prstGeom>
          <a:noFill/>
        </p:spPr>
        <p:txBody>
          <a:bodyPr wrap="none" rtlCol="0">
            <a:spAutoFit/>
          </a:bodyPr>
          <a:lstStyle/>
          <a:p>
            <a:r>
              <a:rPr lang="en-US" altLang="zh-CN" dirty="0">
                <a:latin typeface="华文中宋" panose="02010600040101010101" pitchFamily="2" charset="-122"/>
                <a:ea typeface="华文中宋" panose="02010600040101010101" pitchFamily="2" charset="-122"/>
              </a:rPr>
              <a:t>link</a:t>
            </a:r>
            <a:endParaRPr lang="zh-CN" altLang="en-US" dirty="0">
              <a:latin typeface="华文中宋" panose="02010600040101010101" pitchFamily="2" charset="-122"/>
              <a:ea typeface="华文中宋" panose="02010600040101010101" pitchFamily="2" charset="-122"/>
            </a:endParaRPr>
          </a:p>
        </p:txBody>
      </p:sp>
      <p:sp>
        <p:nvSpPr>
          <p:cNvPr id="13" name="内容占位符 2">
            <a:extLst>
              <a:ext uri="{FF2B5EF4-FFF2-40B4-BE49-F238E27FC236}">
                <a16:creationId xmlns:a16="http://schemas.microsoft.com/office/drawing/2014/main" id="{FF0A1C41-9D1A-4089-A348-191648586E55}"/>
              </a:ext>
            </a:extLst>
          </p:cNvPr>
          <p:cNvSpPr>
            <a:spLocks noGrp="1"/>
          </p:cNvSpPr>
          <p:nvPr>
            <p:ph idx="1"/>
          </p:nvPr>
        </p:nvSpPr>
        <p:spPr>
          <a:xfrm>
            <a:off x="242313" y="3187952"/>
            <a:ext cx="6487949" cy="1121542"/>
          </a:xfrm>
        </p:spPr>
        <p:txBody>
          <a:bodyPr/>
          <a:lstStyle/>
          <a:p>
            <a:r>
              <a:rPr lang="zh-CN" altLang="en-US" sz="2400" dirty="0"/>
              <a:t>数据结构：</a:t>
            </a:r>
            <a:r>
              <a:rPr lang="en-US" altLang="zh-CN" sz="2400" dirty="0"/>
              <a:t>B=&lt;D, S&gt;</a:t>
            </a:r>
          </a:p>
          <a:p>
            <a:r>
              <a:rPr lang="zh-CN" altLang="en-US" sz="2400" dirty="0"/>
              <a:t>以附加地址的形式显式表示数据逻辑关系</a:t>
            </a:r>
            <a:endParaRPr lang="en-US" altLang="zh-CN" sz="2400" dirty="0"/>
          </a:p>
        </p:txBody>
      </p:sp>
      <p:sp>
        <p:nvSpPr>
          <p:cNvPr id="14" name="矩形 13">
            <a:extLst>
              <a:ext uri="{FF2B5EF4-FFF2-40B4-BE49-F238E27FC236}">
                <a16:creationId xmlns:a16="http://schemas.microsoft.com/office/drawing/2014/main" id="{6B789BBB-242C-4849-BD55-69D735BE072D}"/>
              </a:ext>
            </a:extLst>
          </p:cNvPr>
          <p:cNvSpPr/>
          <p:nvPr/>
        </p:nvSpPr>
        <p:spPr>
          <a:xfrm>
            <a:off x="377301" y="4555857"/>
            <a:ext cx="6973410" cy="1015663"/>
          </a:xfrm>
          <a:prstGeom prst="rect">
            <a:avLst/>
          </a:prstGeom>
        </p:spPr>
        <p:txBody>
          <a:bodyPr wrap="square">
            <a:spAutoFit/>
          </a:bodyPr>
          <a:lstStyle/>
          <a:p>
            <a:pPr eaLnBrk="1" hangingPunct="1"/>
            <a:r>
              <a:rPr lang="zh-CN" altLang="en-US" sz="2000" b="1" dirty="0">
                <a:solidFill>
                  <a:srgbClr val="C00000"/>
                </a:solidFill>
                <a:latin typeface="楷体_GB2312" pitchFamily="49" charset="-122"/>
                <a:ea typeface="楷体_GB2312" pitchFamily="49" charset="-122"/>
              </a:rPr>
              <a:t>每个数据元素占用相同大小的存储空间</a:t>
            </a:r>
            <a:endParaRPr lang="en-US" altLang="zh-CN" sz="2000" b="1" dirty="0">
              <a:solidFill>
                <a:srgbClr val="C00000"/>
              </a:solidFill>
              <a:latin typeface="楷体_GB2312" pitchFamily="49" charset="-122"/>
              <a:ea typeface="楷体_GB2312" pitchFamily="49" charset="-122"/>
            </a:endParaRPr>
          </a:p>
          <a:p>
            <a:pPr eaLnBrk="1" hangingPunct="1"/>
            <a:endParaRPr lang="zh-CN" altLang="en-US" sz="2000" b="1" dirty="0">
              <a:solidFill>
                <a:srgbClr val="C00000"/>
              </a:solidFill>
              <a:latin typeface="楷体_GB2312" pitchFamily="49" charset="-122"/>
              <a:ea typeface="楷体_GB2312" pitchFamily="49" charset="-122"/>
            </a:endParaRPr>
          </a:p>
          <a:p>
            <a:pPr eaLnBrk="1" hangingPunct="1"/>
            <a:r>
              <a:rPr lang="zh-CN" altLang="en-US" sz="2000" b="1" dirty="0">
                <a:solidFill>
                  <a:srgbClr val="C00000"/>
                </a:solidFill>
                <a:latin typeface="楷体_GB2312" pitchFamily="49" charset="-122"/>
                <a:ea typeface="楷体_GB2312" pitchFamily="49" charset="-122"/>
              </a:rPr>
              <a:t>数据元素之间的逻辑关系由结点中的指针来指示</a:t>
            </a:r>
            <a:endParaRPr lang="en-US" altLang="zh-CN" sz="2000" b="1" dirty="0">
              <a:solidFill>
                <a:srgbClr val="C00000"/>
              </a:solidFill>
              <a:latin typeface="楷体_GB2312" pitchFamily="49" charset="-122"/>
              <a:ea typeface="楷体_GB2312" pitchFamily="49" charset="-122"/>
            </a:endParaRPr>
          </a:p>
        </p:txBody>
      </p:sp>
      <p:sp>
        <p:nvSpPr>
          <p:cNvPr id="15" name="矩形 14">
            <a:extLst>
              <a:ext uri="{FF2B5EF4-FFF2-40B4-BE49-F238E27FC236}">
                <a16:creationId xmlns:a16="http://schemas.microsoft.com/office/drawing/2014/main" id="{AEEA4B75-9A40-47DF-A196-C74E92E7B0AF}"/>
              </a:ext>
            </a:extLst>
          </p:cNvPr>
          <p:cNvSpPr/>
          <p:nvPr/>
        </p:nvSpPr>
        <p:spPr>
          <a:xfrm>
            <a:off x="1320872" y="2179174"/>
            <a:ext cx="646331" cy="369332"/>
          </a:xfrm>
          <a:prstGeom prst="rect">
            <a:avLst/>
          </a:prstGeom>
        </p:spPr>
        <p:txBody>
          <a:bodyPr wrap="none">
            <a:spAutoFit/>
          </a:bodyPr>
          <a:lstStyle/>
          <a:p>
            <a:r>
              <a:rPr lang="zh-CN" altLang="en-US" b="1" dirty="0">
                <a:solidFill>
                  <a:srgbClr val="C00000"/>
                </a:solidFill>
                <a:latin typeface="楷体_GB2312" pitchFamily="49" charset="-122"/>
                <a:ea typeface="楷体_GB2312" pitchFamily="49" charset="-122"/>
              </a:rPr>
              <a:t>结点</a:t>
            </a:r>
            <a:endParaRPr lang="zh-CN" altLang="en-US" dirty="0"/>
          </a:p>
        </p:txBody>
      </p:sp>
    </p:spTree>
    <p:extLst>
      <p:ext uri="{BB962C8B-B14F-4D97-AF65-F5344CB8AC3E}">
        <p14:creationId xmlns:p14="http://schemas.microsoft.com/office/powerpoint/2010/main" val="2848127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4" name="矩形 3"/>
          <p:cNvSpPr/>
          <p:nvPr/>
        </p:nvSpPr>
        <p:spPr bwMode="auto">
          <a:xfrm>
            <a:off x="479016" y="240964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矩形 4"/>
          <p:cNvSpPr/>
          <p:nvPr/>
        </p:nvSpPr>
        <p:spPr bwMode="auto">
          <a:xfrm>
            <a:off x="1108950" y="240964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椭圆 5"/>
          <p:cNvSpPr/>
          <p:nvPr/>
        </p:nvSpPr>
        <p:spPr bwMode="auto">
          <a:xfrm>
            <a:off x="1330175" y="256449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8" name="直接连接符 7"/>
          <p:cNvCxnSpPr/>
          <p:nvPr/>
        </p:nvCxnSpPr>
        <p:spPr bwMode="auto">
          <a:xfrm>
            <a:off x="4851835" y="2594457"/>
            <a:ext cx="366998"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直接箭头连接符 9"/>
          <p:cNvCxnSpPr/>
          <p:nvPr/>
        </p:nvCxnSpPr>
        <p:spPr bwMode="auto">
          <a:xfrm>
            <a:off x="1418331" y="268248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椭圆 16"/>
          <p:cNvSpPr/>
          <p:nvPr/>
        </p:nvSpPr>
        <p:spPr bwMode="auto">
          <a:xfrm>
            <a:off x="6516915" y="3842338"/>
            <a:ext cx="1440000" cy="1440000"/>
          </a:xfrm>
          <a:prstGeom prst="ellipse">
            <a:avLst/>
          </a:prstGeom>
          <a:noFill/>
          <a:ln w="254000" cap="flat" cmpd="sng" algn="ctr">
            <a:solidFill>
              <a:schemeClr val="accent4">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8" name="椭圆 17"/>
          <p:cNvSpPr/>
          <p:nvPr/>
        </p:nvSpPr>
        <p:spPr bwMode="auto">
          <a:xfrm>
            <a:off x="6156915" y="3482338"/>
            <a:ext cx="2160000" cy="2160000"/>
          </a:xfrm>
          <a:prstGeom prst="ellipse">
            <a:avLst/>
          </a:prstGeom>
          <a:noFill/>
          <a:ln w="254000" cap="flat" cmpd="sng" algn="ctr">
            <a:solidFill>
              <a:schemeClr val="accent4">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9" name="椭圆 18"/>
          <p:cNvSpPr/>
          <p:nvPr/>
        </p:nvSpPr>
        <p:spPr bwMode="auto">
          <a:xfrm>
            <a:off x="5796915" y="3122338"/>
            <a:ext cx="2880000" cy="2880000"/>
          </a:xfrm>
          <a:prstGeom prst="ellipse">
            <a:avLst/>
          </a:prstGeom>
          <a:noFill/>
          <a:ln w="254000" cap="flat" cmpd="sng" algn="ctr">
            <a:solidFill>
              <a:schemeClr val="accent4">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0" name="椭圆 19"/>
          <p:cNvSpPr/>
          <p:nvPr/>
        </p:nvSpPr>
        <p:spPr bwMode="auto">
          <a:xfrm>
            <a:off x="5436915" y="2762338"/>
            <a:ext cx="3600000" cy="3600000"/>
          </a:xfrm>
          <a:prstGeom prst="ellipse">
            <a:avLst/>
          </a:prstGeom>
          <a:noFill/>
          <a:ln w="254000" cap="flat" cmpd="sng" algn="ctr">
            <a:solidFill>
              <a:schemeClr val="accent4">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aphicFrame>
        <p:nvGraphicFramePr>
          <p:cNvPr id="21" name="表格 20"/>
          <p:cNvGraphicFramePr>
            <a:graphicFrameLocks noGrp="1"/>
          </p:cNvGraphicFramePr>
          <p:nvPr>
            <p:extLst>
              <p:ext uri="{D42A27DB-BD31-4B8C-83A1-F6EECF244321}">
                <p14:modId xmlns:p14="http://schemas.microsoft.com/office/powerpoint/2010/main" val="3371719875"/>
              </p:ext>
            </p:extLst>
          </p:nvPr>
        </p:nvGraphicFramePr>
        <p:xfrm>
          <a:off x="7956915" y="1539547"/>
          <a:ext cx="1093545" cy="741680"/>
        </p:xfrm>
        <a:graphic>
          <a:graphicData uri="http://schemas.openxmlformats.org/drawingml/2006/table">
            <a:tbl>
              <a:tblPr firstRow="1" bandRow="1">
                <a:tableStyleId>{5C22544A-7EE6-4342-B048-85BDC9FD1C3A}</a:tableStyleId>
              </a:tblPr>
              <a:tblGrid>
                <a:gridCol w="1093545">
                  <a:extLst>
                    <a:ext uri="{9D8B030D-6E8A-4147-A177-3AD203B41FA5}">
                      <a16:colId xmlns:a16="http://schemas.microsoft.com/office/drawing/2014/main" val="20000"/>
                    </a:ext>
                  </a:extLst>
                </a:gridCol>
              </a:tblGrid>
              <a:tr h="370840">
                <a:tc>
                  <a:txBody>
                    <a:bodyPr/>
                    <a:lstStyle/>
                    <a:p>
                      <a:pPr algn="ctr"/>
                      <a:r>
                        <a:rPr lang="zh-CN" altLang="en-US" dirty="0">
                          <a:latin typeface="华文中宋" panose="02010600040101010101" pitchFamily="2" charset="-122"/>
                          <a:ea typeface="华文中宋" panose="02010600040101010101" pitchFamily="2" charset="-122"/>
                        </a:rPr>
                        <a:t>起 点</a:t>
                      </a:r>
                    </a:p>
                  </a:txBody>
                  <a:tcPr/>
                </a:tc>
                <a:extLst>
                  <a:ext uri="{0D108BD9-81ED-4DB2-BD59-A6C34878D82A}">
                    <a16:rowId xmlns:a16="http://schemas.microsoft.com/office/drawing/2014/main" val="10000"/>
                  </a:ext>
                </a:extLst>
              </a:tr>
              <a:tr h="370840">
                <a:tc>
                  <a:txBody>
                    <a:bodyPr/>
                    <a:lstStyle/>
                    <a:p>
                      <a:pPr algn="ctr"/>
                      <a:endParaRPr lang="zh-CN" altLang="en-US" dirty="0">
                        <a:latin typeface="华文中宋" panose="02010600040101010101" pitchFamily="2" charset="-122"/>
                        <a:ea typeface="华文中宋" panose="02010600040101010101" pitchFamily="2" charset="-122"/>
                      </a:endParaRPr>
                    </a:p>
                  </a:txBody>
                  <a:tcPr/>
                </a:tc>
                <a:extLst>
                  <a:ext uri="{0D108BD9-81ED-4DB2-BD59-A6C34878D82A}">
                    <a16:rowId xmlns:a16="http://schemas.microsoft.com/office/drawing/2014/main" val="10001"/>
                  </a:ext>
                </a:extLst>
              </a:tr>
            </a:tbl>
          </a:graphicData>
        </a:graphic>
      </p:graphicFrame>
      <p:sp>
        <p:nvSpPr>
          <p:cNvPr id="22" name="任意多边形 21"/>
          <p:cNvSpPr/>
          <p:nvPr/>
        </p:nvSpPr>
        <p:spPr bwMode="auto">
          <a:xfrm rot="18584398">
            <a:off x="6892995" y="2452783"/>
            <a:ext cx="1759697" cy="437876"/>
          </a:xfrm>
          <a:custGeom>
            <a:avLst/>
            <a:gdLst>
              <a:gd name="connsiteX0" fmla="*/ 2481943 w 2481943"/>
              <a:gd name="connsiteY0" fmla="*/ 806657 h 806657"/>
              <a:gd name="connsiteX1" fmla="*/ 1436914 w 2481943"/>
              <a:gd name="connsiteY1" fmla="*/ 8371 h 806657"/>
              <a:gd name="connsiteX2" fmla="*/ 0 w 2481943"/>
              <a:gd name="connsiteY2" fmla="*/ 458314 h 806657"/>
            </a:gdLst>
            <a:ahLst/>
            <a:cxnLst>
              <a:cxn ang="0">
                <a:pos x="connsiteX0" y="connsiteY0"/>
              </a:cxn>
              <a:cxn ang="0">
                <a:pos x="connsiteX1" y="connsiteY1"/>
              </a:cxn>
              <a:cxn ang="0">
                <a:pos x="connsiteX2" y="connsiteY2"/>
              </a:cxn>
            </a:cxnLst>
            <a:rect l="l" t="t" r="r" b="b"/>
            <a:pathLst>
              <a:path w="2481943" h="806657">
                <a:moveTo>
                  <a:pt x="2481943" y="806657"/>
                </a:moveTo>
                <a:cubicBezTo>
                  <a:pt x="2166257" y="436542"/>
                  <a:pt x="1850571" y="66428"/>
                  <a:pt x="1436914" y="8371"/>
                </a:cubicBezTo>
                <a:cubicBezTo>
                  <a:pt x="1023257" y="-49686"/>
                  <a:pt x="511628" y="204314"/>
                  <a:pt x="0" y="458314"/>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3" name="椭圆 22"/>
          <p:cNvSpPr/>
          <p:nvPr/>
        </p:nvSpPr>
        <p:spPr bwMode="auto">
          <a:xfrm>
            <a:off x="8359143" y="1988455"/>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grpSp>
        <p:nvGrpSpPr>
          <p:cNvPr id="24" name="组合 23"/>
          <p:cNvGrpSpPr/>
          <p:nvPr/>
        </p:nvGrpSpPr>
        <p:grpSpPr>
          <a:xfrm>
            <a:off x="6984196" y="3369787"/>
            <a:ext cx="489287" cy="248755"/>
            <a:chOff x="7900341" y="1829215"/>
            <a:chExt cx="489287" cy="248755"/>
          </a:xfrm>
        </p:grpSpPr>
        <p:sp>
          <p:nvSpPr>
            <p:cNvPr id="25" name="圆角矩形 24"/>
            <p:cNvSpPr/>
            <p:nvPr/>
          </p:nvSpPr>
          <p:spPr bwMode="auto">
            <a:xfrm>
              <a:off x="7900341" y="1829215"/>
              <a:ext cx="245128" cy="245973"/>
            </a:xfrm>
            <a:prstGeom prst="round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6" name="圆角矩形 25"/>
            <p:cNvSpPr/>
            <p:nvPr/>
          </p:nvSpPr>
          <p:spPr bwMode="auto">
            <a:xfrm>
              <a:off x="8144500" y="1831997"/>
              <a:ext cx="245128" cy="245973"/>
            </a:xfrm>
            <a:prstGeom prst="roundRect">
              <a:avLst/>
            </a:prstGeom>
            <a:solidFill>
              <a:srgbClr val="92D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grpSp>
        <p:nvGrpSpPr>
          <p:cNvPr id="27" name="组合 26"/>
          <p:cNvGrpSpPr/>
          <p:nvPr/>
        </p:nvGrpSpPr>
        <p:grpSpPr>
          <a:xfrm>
            <a:off x="7467628" y="4875754"/>
            <a:ext cx="489287" cy="248755"/>
            <a:chOff x="7900341" y="1829215"/>
            <a:chExt cx="489287" cy="248755"/>
          </a:xfrm>
        </p:grpSpPr>
        <p:sp>
          <p:nvSpPr>
            <p:cNvPr id="28" name="圆角矩形 27"/>
            <p:cNvSpPr/>
            <p:nvPr/>
          </p:nvSpPr>
          <p:spPr bwMode="auto">
            <a:xfrm>
              <a:off x="7900341" y="1829215"/>
              <a:ext cx="245128" cy="245973"/>
            </a:xfrm>
            <a:prstGeom prst="round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9" name="圆角矩形 28"/>
            <p:cNvSpPr/>
            <p:nvPr/>
          </p:nvSpPr>
          <p:spPr bwMode="auto">
            <a:xfrm>
              <a:off x="8144500" y="1831997"/>
              <a:ext cx="245128" cy="245973"/>
            </a:xfrm>
            <a:prstGeom prst="roundRect">
              <a:avLst/>
            </a:prstGeom>
            <a:solidFill>
              <a:srgbClr val="92D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grpSp>
        <p:nvGrpSpPr>
          <p:cNvPr id="30" name="组合 29"/>
          <p:cNvGrpSpPr/>
          <p:nvPr/>
        </p:nvGrpSpPr>
        <p:grpSpPr>
          <a:xfrm>
            <a:off x="6785195" y="3842338"/>
            <a:ext cx="489287" cy="248755"/>
            <a:chOff x="7900341" y="1829215"/>
            <a:chExt cx="489287" cy="248755"/>
          </a:xfrm>
        </p:grpSpPr>
        <p:sp>
          <p:nvSpPr>
            <p:cNvPr id="31" name="圆角矩形 30"/>
            <p:cNvSpPr/>
            <p:nvPr/>
          </p:nvSpPr>
          <p:spPr bwMode="auto">
            <a:xfrm>
              <a:off x="7900341" y="1829215"/>
              <a:ext cx="245128" cy="245973"/>
            </a:xfrm>
            <a:prstGeom prst="round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2" name="圆角矩形 31"/>
            <p:cNvSpPr/>
            <p:nvPr/>
          </p:nvSpPr>
          <p:spPr bwMode="auto">
            <a:xfrm>
              <a:off x="8144500" y="1831997"/>
              <a:ext cx="245128" cy="245973"/>
            </a:xfrm>
            <a:prstGeom prst="roundRect">
              <a:avLst/>
            </a:prstGeom>
            <a:solidFill>
              <a:srgbClr val="92D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grpSp>
        <p:nvGrpSpPr>
          <p:cNvPr id="33" name="组合 32"/>
          <p:cNvGrpSpPr/>
          <p:nvPr/>
        </p:nvGrpSpPr>
        <p:grpSpPr>
          <a:xfrm>
            <a:off x="5767626" y="3633315"/>
            <a:ext cx="489287" cy="248755"/>
            <a:chOff x="7900341" y="1829215"/>
            <a:chExt cx="489287" cy="248755"/>
          </a:xfrm>
        </p:grpSpPr>
        <p:sp>
          <p:nvSpPr>
            <p:cNvPr id="34" name="圆角矩形 33"/>
            <p:cNvSpPr/>
            <p:nvPr/>
          </p:nvSpPr>
          <p:spPr bwMode="auto">
            <a:xfrm>
              <a:off x="7900341" y="1829215"/>
              <a:ext cx="245128" cy="245973"/>
            </a:xfrm>
            <a:prstGeom prst="round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5" name="圆角矩形 34"/>
            <p:cNvSpPr/>
            <p:nvPr/>
          </p:nvSpPr>
          <p:spPr bwMode="auto">
            <a:xfrm>
              <a:off x="8144500" y="1831997"/>
              <a:ext cx="245128" cy="245973"/>
            </a:xfrm>
            <a:prstGeom prst="roundRect">
              <a:avLst/>
            </a:prstGeom>
            <a:solidFill>
              <a:srgbClr val="92D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grpSp>
        <p:nvGrpSpPr>
          <p:cNvPr id="36" name="组合 35"/>
          <p:cNvGrpSpPr/>
          <p:nvPr/>
        </p:nvGrpSpPr>
        <p:grpSpPr>
          <a:xfrm>
            <a:off x="6568285" y="5432660"/>
            <a:ext cx="489287" cy="248755"/>
            <a:chOff x="7900341" y="1829215"/>
            <a:chExt cx="489287" cy="248755"/>
          </a:xfrm>
        </p:grpSpPr>
        <p:sp>
          <p:nvSpPr>
            <p:cNvPr id="37" name="圆角矩形 36"/>
            <p:cNvSpPr/>
            <p:nvPr/>
          </p:nvSpPr>
          <p:spPr bwMode="auto">
            <a:xfrm>
              <a:off x="7900341" y="1829215"/>
              <a:ext cx="245128" cy="245973"/>
            </a:xfrm>
            <a:prstGeom prst="round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8" name="圆角矩形 37"/>
            <p:cNvSpPr/>
            <p:nvPr/>
          </p:nvSpPr>
          <p:spPr bwMode="auto">
            <a:xfrm>
              <a:off x="8144500" y="1831997"/>
              <a:ext cx="245128" cy="245973"/>
            </a:xfrm>
            <a:prstGeom prst="roundRect">
              <a:avLst/>
            </a:prstGeom>
            <a:solidFill>
              <a:srgbClr val="92D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grpSp>
        <p:nvGrpSpPr>
          <p:cNvPr id="39" name="组合 38"/>
          <p:cNvGrpSpPr/>
          <p:nvPr/>
        </p:nvGrpSpPr>
        <p:grpSpPr>
          <a:xfrm>
            <a:off x="5552496" y="4165069"/>
            <a:ext cx="489287" cy="248755"/>
            <a:chOff x="7900341" y="1829215"/>
            <a:chExt cx="489287" cy="248755"/>
          </a:xfrm>
        </p:grpSpPr>
        <p:sp>
          <p:nvSpPr>
            <p:cNvPr id="40" name="圆角矩形 39"/>
            <p:cNvSpPr/>
            <p:nvPr/>
          </p:nvSpPr>
          <p:spPr bwMode="auto">
            <a:xfrm>
              <a:off x="7900341" y="1829215"/>
              <a:ext cx="245128" cy="245973"/>
            </a:xfrm>
            <a:prstGeom prst="round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1" name="圆角矩形 40"/>
            <p:cNvSpPr/>
            <p:nvPr/>
          </p:nvSpPr>
          <p:spPr bwMode="auto">
            <a:xfrm>
              <a:off x="8144500" y="1831997"/>
              <a:ext cx="245128" cy="245973"/>
            </a:xfrm>
            <a:prstGeom prst="roundRect">
              <a:avLst/>
            </a:prstGeom>
            <a:solidFill>
              <a:srgbClr val="92D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cxnSp>
        <p:nvCxnSpPr>
          <p:cNvPr id="42" name="直接连接符 41"/>
          <p:cNvCxnSpPr>
            <a:stCxn id="26" idx="2"/>
          </p:cNvCxnSpPr>
          <p:nvPr/>
        </p:nvCxnSpPr>
        <p:spPr bwMode="auto">
          <a:xfrm flipH="1">
            <a:off x="7029355" y="3618542"/>
            <a:ext cx="321564" cy="226578"/>
          </a:xfrm>
          <a:prstGeom prst="line">
            <a:avLst/>
          </a:pr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3" name="任意多边形 42"/>
          <p:cNvSpPr/>
          <p:nvPr/>
        </p:nvSpPr>
        <p:spPr bwMode="auto">
          <a:xfrm>
            <a:off x="6246040" y="3803261"/>
            <a:ext cx="912362" cy="550711"/>
          </a:xfrm>
          <a:custGeom>
            <a:avLst/>
            <a:gdLst>
              <a:gd name="connsiteX0" fmla="*/ 1001486 w 1001486"/>
              <a:gd name="connsiteY0" fmla="*/ 101600 h 508952"/>
              <a:gd name="connsiteX1" fmla="*/ 769257 w 1001486"/>
              <a:gd name="connsiteY1" fmla="*/ 508000 h 508952"/>
              <a:gd name="connsiteX2" fmla="*/ 0 w 1001486"/>
              <a:gd name="connsiteY2" fmla="*/ 0 h 508952"/>
              <a:gd name="connsiteX3" fmla="*/ 0 w 1001486"/>
              <a:gd name="connsiteY3" fmla="*/ 0 h 508952"/>
            </a:gdLst>
            <a:ahLst/>
            <a:cxnLst>
              <a:cxn ang="0">
                <a:pos x="connsiteX0" y="connsiteY0"/>
              </a:cxn>
              <a:cxn ang="0">
                <a:pos x="connsiteX1" y="connsiteY1"/>
              </a:cxn>
              <a:cxn ang="0">
                <a:pos x="connsiteX2" y="connsiteY2"/>
              </a:cxn>
              <a:cxn ang="0">
                <a:pos x="connsiteX3" y="connsiteY3"/>
              </a:cxn>
            </a:cxnLst>
            <a:rect l="l" t="t" r="r" b="b"/>
            <a:pathLst>
              <a:path w="1001486" h="508952">
                <a:moveTo>
                  <a:pt x="1001486" y="101600"/>
                </a:moveTo>
                <a:cubicBezTo>
                  <a:pt x="968828" y="313266"/>
                  <a:pt x="936171" y="524933"/>
                  <a:pt x="769257" y="508000"/>
                </a:cubicBezTo>
                <a:cubicBezTo>
                  <a:pt x="602343" y="491067"/>
                  <a:pt x="0" y="0"/>
                  <a:pt x="0" y="0"/>
                </a:cubicBezTo>
                <a:lnTo>
                  <a:pt x="0" y="0"/>
                </a:ln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4" name="任意多边形 43"/>
          <p:cNvSpPr/>
          <p:nvPr/>
        </p:nvSpPr>
        <p:spPr bwMode="auto">
          <a:xfrm>
            <a:off x="5924688" y="4294962"/>
            <a:ext cx="1524000" cy="638629"/>
          </a:xfrm>
          <a:custGeom>
            <a:avLst/>
            <a:gdLst>
              <a:gd name="connsiteX0" fmla="*/ 0 w 1524000"/>
              <a:gd name="connsiteY0" fmla="*/ 0 h 638629"/>
              <a:gd name="connsiteX1" fmla="*/ 1524000 w 1524000"/>
              <a:gd name="connsiteY1" fmla="*/ 638629 h 638629"/>
              <a:gd name="connsiteX2" fmla="*/ 1524000 w 1524000"/>
              <a:gd name="connsiteY2" fmla="*/ 638629 h 638629"/>
            </a:gdLst>
            <a:ahLst/>
            <a:cxnLst>
              <a:cxn ang="0">
                <a:pos x="connsiteX0" y="connsiteY0"/>
              </a:cxn>
              <a:cxn ang="0">
                <a:pos x="connsiteX1" y="connsiteY1"/>
              </a:cxn>
              <a:cxn ang="0">
                <a:pos x="connsiteX2" y="connsiteY2"/>
              </a:cxn>
            </a:cxnLst>
            <a:rect l="l" t="t" r="r" b="b"/>
            <a:pathLst>
              <a:path w="1524000" h="638629">
                <a:moveTo>
                  <a:pt x="0" y="0"/>
                </a:moveTo>
                <a:lnTo>
                  <a:pt x="1524000" y="638629"/>
                </a:lnTo>
                <a:lnTo>
                  <a:pt x="1524000" y="638629"/>
                </a:ln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sp>
        <p:nvSpPr>
          <p:cNvPr id="45" name="任意多边形 44"/>
          <p:cNvSpPr/>
          <p:nvPr/>
        </p:nvSpPr>
        <p:spPr bwMode="auto">
          <a:xfrm>
            <a:off x="7056802" y="4977134"/>
            <a:ext cx="754743" cy="619862"/>
          </a:xfrm>
          <a:custGeom>
            <a:avLst/>
            <a:gdLst>
              <a:gd name="connsiteX0" fmla="*/ 754743 w 754743"/>
              <a:gd name="connsiteY0" fmla="*/ 0 h 619862"/>
              <a:gd name="connsiteX1" fmla="*/ 449943 w 754743"/>
              <a:gd name="connsiteY1" fmla="*/ 537028 h 619862"/>
              <a:gd name="connsiteX2" fmla="*/ 0 w 754743"/>
              <a:gd name="connsiteY2" fmla="*/ 609600 h 619862"/>
            </a:gdLst>
            <a:ahLst/>
            <a:cxnLst>
              <a:cxn ang="0">
                <a:pos x="connsiteX0" y="connsiteY0"/>
              </a:cxn>
              <a:cxn ang="0">
                <a:pos x="connsiteX1" y="connsiteY1"/>
              </a:cxn>
              <a:cxn ang="0">
                <a:pos x="connsiteX2" y="connsiteY2"/>
              </a:cxn>
            </a:cxnLst>
            <a:rect l="l" t="t" r="r" b="b"/>
            <a:pathLst>
              <a:path w="754743" h="619862">
                <a:moveTo>
                  <a:pt x="754743" y="0"/>
                </a:moveTo>
                <a:cubicBezTo>
                  <a:pt x="665238" y="217714"/>
                  <a:pt x="575733" y="435428"/>
                  <a:pt x="449943" y="537028"/>
                </a:cubicBezTo>
                <a:cubicBezTo>
                  <a:pt x="324152" y="638628"/>
                  <a:pt x="162076" y="624114"/>
                  <a:pt x="0" y="609600"/>
                </a:cubicBezTo>
              </a:path>
            </a:pathLst>
          </a:cu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eaLnBrk="1" hangingPunct="1">
              <a:buFont typeface="Arial" panose="020B0604020202020204" pitchFamily="34" charset="0"/>
              <a:buNone/>
            </a:pPr>
            <a:endParaRPr lang="zh-CN" altLang="en-US">
              <a:latin typeface="Arial" panose="020B0604020202020204" pitchFamily="34" charset="0"/>
              <a:ea typeface="宋体" panose="02010600030101010101" pitchFamily="2" charset="-122"/>
            </a:endParaRPr>
          </a:p>
        </p:txBody>
      </p:sp>
      <p:cxnSp>
        <p:nvCxnSpPr>
          <p:cNvPr id="46" name="直接连接符 45"/>
          <p:cNvCxnSpPr/>
          <p:nvPr/>
        </p:nvCxnSpPr>
        <p:spPr bwMode="auto">
          <a:xfrm flipH="1">
            <a:off x="5701328" y="3822738"/>
            <a:ext cx="444128" cy="349564"/>
          </a:xfrm>
          <a:prstGeom prst="line">
            <a:avLst/>
          </a:prstGeom>
          <a:noFill/>
          <a:ln w="38100" cap="flat" cmpd="sng" algn="ctr">
            <a:solidFill>
              <a:srgbClr val="FF0000"/>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矩形 47"/>
          <p:cNvSpPr/>
          <p:nvPr/>
        </p:nvSpPr>
        <p:spPr bwMode="auto">
          <a:xfrm>
            <a:off x="2096258" y="2392767"/>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49" name="矩形 48"/>
          <p:cNvSpPr/>
          <p:nvPr/>
        </p:nvSpPr>
        <p:spPr bwMode="auto">
          <a:xfrm>
            <a:off x="2726192" y="2392766"/>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0" name="椭圆 49"/>
          <p:cNvSpPr/>
          <p:nvPr/>
        </p:nvSpPr>
        <p:spPr bwMode="auto">
          <a:xfrm>
            <a:off x="2947417" y="2547623"/>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51" name="直接箭头连接符 50"/>
          <p:cNvCxnSpPr/>
          <p:nvPr/>
        </p:nvCxnSpPr>
        <p:spPr bwMode="auto">
          <a:xfrm>
            <a:off x="3035573" y="2665612"/>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2" name="矩形 51"/>
          <p:cNvSpPr/>
          <p:nvPr/>
        </p:nvSpPr>
        <p:spPr bwMode="auto">
          <a:xfrm>
            <a:off x="3713500" y="2351370"/>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3" name="矩形 52"/>
          <p:cNvSpPr/>
          <p:nvPr/>
        </p:nvSpPr>
        <p:spPr bwMode="auto">
          <a:xfrm>
            <a:off x="4343434" y="2351369"/>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4" name="椭圆 53"/>
          <p:cNvSpPr/>
          <p:nvPr/>
        </p:nvSpPr>
        <p:spPr bwMode="auto">
          <a:xfrm>
            <a:off x="4564659" y="2506226"/>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55" name="直接箭头连接符 54"/>
          <p:cNvCxnSpPr/>
          <p:nvPr/>
        </p:nvCxnSpPr>
        <p:spPr bwMode="auto">
          <a:xfrm>
            <a:off x="208963" y="3824557"/>
            <a:ext cx="341503" cy="1129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6" name="矩形 55"/>
          <p:cNvSpPr/>
          <p:nvPr/>
        </p:nvSpPr>
        <p:spPr bwMode="auto">
          <a:xfrm>
            <a:off x="530534" y="3565349"/>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7" name="矩形 56"/>
          <p:cNvSpPr/>
          <p:nvPr/>
        </p:nvSpPr>
        <p:spPr bwMode="auto">
          <a:xfrm>
            <a:off x="1160468" y="3565348"/>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8" name="椭圆 57"/>
          <p:cNvSpPr/>
          <p:nvPr/>
        </p:nvSpPr>
        <p:spPr bwMode="auto">
          <a:xfrm>
            <a:off x="1381693" y="3720205"/>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59" name="直接箭头连接符 58"/>
          <p:cNvCxnSpPr/>
          <p:nvPr/>
        </p:nvCxnSpPr>
        <p:spPr bwMode="auto">
          <a:xfrm>
            <a:off x="1469849" y="3838194"/>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0" name="矩形 59"/>
          <p:cNvSpPr/>
          <p:nvPr/>
        </p:nvSpPr>
        <p:spPr bwMode="auto">
          <a:xfrm>
            <a:off x="2172592" y="355171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1" name="矩形 60"/>
          <p:cNvSpPr/>
          <p:nvPr/>
        </p:nvSpPr>
        <p:spPr bwMode="auto">
          <a:xfrm>
            <a:off x="2802526" y="355171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2" name="椭圆 61"/>
          <p:cNvSpPr/>
          <p:nvPr/>
        </p:nvSpPr>
        <p:spPr bwMode="auto">
          <a:xfrm>
            <a:off x="3023751" y="370656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63" name="直接箭头连接符 62"/>
          <p:cNvCxnSpPr/>
          <p:nvPr/>
        </p:nvCxnSpPr>
        <p:spPr bwMode="auto">
          <a:xfrm>
            <a:off x="3111907" y="382455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4" name="矩形 63"/>
          <p:cNvSpPr/>
          <p:nvPr/>
        </p:nvSpPr>
        <p:spPr bwMode="auto">
          <a:xfrm>
            <a:off x="3768527" y="3556563"/>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5" name="矩形 64"/>
          <p:cNvSpPr/>
          <p:nvPr/>
        </p:nvSpPr>
        <p:spPr bwMode="auto">
          <a:xfrm>
            <a:off x="4398461" y="3556562"/>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cxnSp>
        <p:nvCxnSpPr>
          <p:cNvPr id="74" name="直接连接符 73"/>
          <p:cNvCxnSpPr/>
          <p:nvPr/>
        </p:nvCxnSpPr>
        <p:spPr bwMode="auto">
          <a:xfrm>
            <a:off x="5207350" y="2594457"/>
            <a:ext cx="0" cy="5857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6" name="直接连接符 75"/>
          <p:cNvCxnSpPr/>
          <p:nvPr/>
        </p:nvCxnSpPr>
        <p:spPr bwMode="auto">
          <a:xfrm>
            <a:off x="208963" y="3177397"/>
            <a:ext cx="5009870" cy="187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8" name="直接连接符 77"/>
          <p:cNvCxnSpPr/>
          <p:nvPr/>
        </p:nvCxnSpPr>
        <p:spPr bwMode="auto">
          <a:xfrm>
            <a:off x="208963" y="3180179"/>
            <a:ext cx="0" cy="64437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aphicFrame>
        <p:nvGraphicFramePr>
          <p:cNvPr id="81" name="表格 80"/>
          <p:cNvGraphicFramePr>
            <a:graphicFrameLocks noGrp="1"/>
          </p:cNvGraphicFramePr>
          <p:nvPr>
            <p:extLst>
              <p:ext uri="{D42A27DB-BD31-4B8C-83A1-F6EECF244321}">
                <p14:modId xmlns:p14="http://schemas.microsoft.com/office/powerpoint/2010/main" val="4097859373"/>
              </p:ext>
            </p:extLst>
          </p:nvPr>
        </p:nvGraphicFramePr>
        <p:xfrm>
          <a:off x="157631" y="1455446"/>
          <a:ext cx="1093545" cy="741680"/>
        </p:xfrm>
        <a:graphic>
          <a:graphicData uri="http://schemas.openxmlformats.org/drawingml/2006/table">
            <a:tbl>
              <a:tblPr firstRow="1" bandRow="1">
                <a:tableStyleId>{5C22544A-7EE6-4342-B048-85BDC9FD1C3A}</a:tableStyleId>
              </a:tblPr>
              <a:tblGrid>
                <a:gridCol w="1093545">
                  <a:extLst>
                    <a:ext uri="{9D8B030D-6E8A-4147-A177-3AD203B41FA5}">
                      <a16:colId xmlns:a16="http://schemas.microsoft.com/office/drawing/2014/main" val="20000"/>
                    </a:ext>
                  </a:extLst>
                </a:gridCol>
              </a:tblGrid>
              <a:tr h="370840">
                <a:tc>
                  <a:txBody>
                    <a:bodyPr/>
                    <a:lstStyle/>
                    <a:p>
                      <a:pPr algn="ctr"/>
                      <a:r>
                        <a:rPr lang="zh-CN" altLang="en-US" dirty="0">
                          <a:latin typeface="华文中宋" panose="02010600040101010101" pitchFamily="2" charset="-122"/>
                          <a:ea typeface="华文中宋" panose="02010600040101010101" pitchFamily="2" charset="-122"/>
                        </a:rPr>
                        <a:t>起 点</a:t>
                      </a:r>
                    </a:p>
                  </a:txBody>
                  <a:tcPr/>
                </a:tc>
                <a:extLst>
                  <a:ext uri="{0D108BD9-81ED-4DB2-BD59-A6C34878D82A}">
                    <a16:rowId xmlns:a16="http://schemas.microsoft.com/office/drawing/2014/main" val="10000"/>
                  </a:ext>
                </a:extLst>
              </a:tr>
              <a:tr h="370840">
                <a:tc>
                  <a:txBody>
                    <a:bodyPr/>
                    <a:lstStyle/>
                    <a:p>
                      <a:pPr algn="ctr"/>
                      <a:endParaRPr lang="zh-CN" altLang="en-US" dirty="0">
                        <a:latin typeface="华文中宋" panose="02010600040101010101" pitchFamily="2" charset="-122"/>
                        <a:ea typeface="华文中宋" panose="02010600040101010101" pitchFamily="2" charset="-122"/>
                      </a:endParaRPr>
                    </a:p>
                  </a:txBody>
                  <a:tcPr/>
                </a:tc>
                <a:extLst>
                  <a:ext uri="{0D108BD9-81ED-4DB2-BD59-A6C34878D82A}">
                    <a16:rowId xmlns:a16="http://schemas.microsoft.com/office/drawing/2014/main" val="10001"/>
                  </a:ext>
                </a:extLst>
              </a:tr>
            </a:tbl>
          </a:graphicData>
        </a:graphic>
      </p:graphicFrame>
      <p:sp>
        <p:nvSpPr>
          <p:cNvPr id="82" name="椭圆 81"/>
          <p:cNvSpPr/>
          <p:nvPr/>
        </p:nvSpPr>
        <p:spPr bwMode="auto">
          <a:xfrm>
            <a:off x="559859" y="1904354"/>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83" name="直接箭头连接符 82"/>
          <p:cNvCxnSpPr/>
          <p:nvPr/>
        </p:nvCxnSpPr>
        <p:spPr bwMode="auto">
          <a:xfrm>
            <a:off x="691412" y="1967236"/>
            <a:ext cx="0" cy="494746"/>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187506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2" grpId="0" animBg="1"/>
      <p:bldP spid="23" grpId="0" animBg="1"/>
      <p:bldP spid="43" grpId="0" animBg="1"/>
      <p:bldP spid="44" grpId="0" animBg="1"/>
      <p:bldP spid="4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dirty="0"/>
              <a:t>链接表</a:t>
            </a:r>
          </a:p>
        </p:txBody>
      </p:sp>
      <p:sp>
        <p:nvSpPr>
          <p:cNvPr id="7" name="内容占位符 6"/>
          <p:cNvSpPr>
            <a:spLocks noGrp="1"/>
          </p:cNvSpPr>
          <p:nvPr>
            <p:ph idx="1"/>
          </p:nvPr>
        </p:nvSpPr>
        <p:spPr>
          <a:xfrm>
            <a:off x="612775" y="1341439"/>
            <a:ext cx="8153400" cy="3599052"/>
          </a:xfrm>
        </p:spPr>
        <p:txBody>
          <a:bodyPr/>
          <a:lstStyle/>
          <a:p>
            <a:pPr marL="319088" lvl="1" indent="-319088" eaLnBrk="1" hangingPunct="1">
              <a:spcBef>
                <a:spcPts val="700"/>
              </a:spcBef>
              <a:buClr>
                <a:schemeClr val="accent2"/>
              </a:buClr>
              <a:buSzPct val="60000"/>
              <a:buFont typeface="Wingdings" pitchFamily="2" charset="2"/>
              <a:buChar char=""/>
            </a:pPr>
            <a:r>
              <a:rPr lang="zh-CN" altLang="en-US" sz="2800" b="1" dirty="0">
                <a:latin typeface="楷体_GB2312" pitchFamily="49" charset="-122"/>
                <a:ea typeface="楷体_GB2312" pitchFamily="49" charset="-122"/>
              </a:rPr>
              <a:t>指向链表中第一个结点的指针，称为这个链表的</a:t>
            </a:r>
            <a:r>
              <a:rPr lang="zh-CN" altLang="en-US" sz="2800" b="1" dirty="0">
                <a:solidFill>
                  <a:srgbClr val="3333CC"/>
                </a:solidFill>
                <a:latin typeface="楷体_GB2312" pitchFamily="49" charset="-122"/>
                <a:ea typeface="楷体_GB2312" pitchFamily="49" charset="-122"/>
              </a:rPr>
              <a:t>头指针</a:t>
            </a:r>
            <a:endParaRPr lang="en-US" altLang="zh-CN" b="1" dirty="0">
              <a:solidFill>
                <a:srgbClr val="3333CC"/>
              </a:solidFill>
              <a:latin typeface="楷体_GB2312" pitchFamily="49" charset="-122"/>
              <a:ea typeface="楷体_GB2312" pitchFamily="49" charset="-122"/>
            </a:endParaRPr>
          </a:p>
          <a:p>
            <a:pPr eaLnBrk="1" hangingPunct="1"/>
            <a:r>
              <a:rPr lang="zh-CN" altLang="en-US" b="1" dirty="0">
                <a:latin typeface="楷体_GB2312" pitchFamily="49" charset="-122"/>
                <a:ea typeface="楷体_GB2312" pitchFamily="49" charset="-122"/>
              </a:rPr>
              <a:t>数据元素的逻辑顺序与物理顺序不一致</a:t>
            </a:r>
          </a:p>
          <a:p>
            <a:pPr eaLnBrk="1" hangingPunct="1"/>
            <a:endParaRPr lang="en-US" altLang="zh-CN" b="1" dirty="0">
              <a:latin typeface="楷体_GB2312" pitchFamily="49" charset="-122"/>
              <a:ea typeface="楷体_GB2312" pitchFamily="49" charset="-122"/>
            </a:endParaRPr>
          </a:p>
          <a:p>
            <a:pPr eaLnBrk="1" hangingPunct="1"/>
            <a:endParaRPr lang="en-US" altLang="zh-CN" b="1" dirty="0">
              <a:latin typeface="楷体_GB2312" pitchFamily="49" charset="-122"/>
              <a:ea typeface="楷体_GB2312" pitchFamily="49" charset="-122"/>
            </a:endParaRPr>
          </a:p>
          <a:p>
            <a:pPr eaLnBrk="1" hangingPunct="1"/>
            <a:r>
              <a:rPr lang="zh-CN" altLang="en-US" b="1" dirty="0">
                <a:solidFill>
                  <a:srgbClr val="3333CC"/>
                </a:solidFill>
                <a:latin typeface="楷体_GB2312" pitchFamily="49" charset="-122"/>
                <a:ea typeface="楷体_GB2312" pitchFamily="49" charset="-122"/>
              </a:rPr>
              <a:t>链接表可以</a:t>
            </a:r>
            <a:r>
              <a:rPr lang="en-US" altLang="zh-CN" b="1" dirty="0">
                <a:solidFill>
                  <a:srgbClr val="3333CC"/>
                </a:solidFill>
                <a:latin typeface="楷体_GB2312" pitchFamily="49" charset="-122"/>
                <a:ea typeface="楷体_GB2312" pitchFamily="49" charset="-122"/>
              </a:rPr>
              <a:t>random access</a:t>
            </a:r>
            <a:r>
              <a:rPr lang="zh-CN" altLang="en-US" b="1" dirty="0">
                <a:solidFill>
                  <a:srgbClr val="3333CC"/>
                </a:solidFill>
                <a:latin typeface="楷体_GB2312" pitchFamily="49" charset="-122"/>
                <a:ea typeface="楷体_GB2312" pitchFamily="49" charset="-122"/>
              </a:rPr>
              <a:t>吗？</a:t>
            </a:r>
          </a:p>
          <a:p>
            <a:endParaRPr lang="zh-CN" altLang="en-US" dirty="0"/>
          </a:p>
        </p:txBody>
      </p:sp>
    </p:spTree>
    <p:extLst>
      <p:ext uri="{BB962C8B-B14F-4D97-AF65-F5344CB8AC3E}">
        <p14:creationId xmlns:p14="http://schemas.microsoft.com/office/powerpoint/2010/main" val="3401951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链接表</a:t>
            </a:r>
          </a:p>
        </p:txBody>
      </p:sp>
      <p:graphicFrame>
        <p:nvGraphicFramePr>
          <p:cNvPr id="4" name="内容占位符 3"/>
          <p:cNvGraphicFramePr>
            <a:graphicFrameLocks noGrp="1"/>
          </p:cNvGraphicFramePr>
          <p:nvPr>
            <p:ph idx="1"/>
            <p:extLst>
              <p:ext uri="{D42A27DB-BD31-4B8C-83A1-F6EECF244321}">
                <p14:modId xmlns:p14="http://schemas.microsoft.com/office/powerpoint/2010/main" val="2344764279"/>
              </p:ext>
            </p:extLst>
          </p:nvPr>
        </p:nvGraphicFramePr>
        <p:xfrm>
          <a:off x="5048865" y="1270960"/>
          <a:ext cx="3977148" cy="5151120"/>
        </p:xfrm>
        <a:graphic>
          <a:graphicData uri="http://schemas.openxmlformats.org/drawingml/2006/table">
            <a:tbl>
              <a:tblPr firstRow="1" bandRow="1">
                <a:tableStyleId>{5C22544A-7EE6-4342-B048-85BDC9FD1C3A}</a:tableStyleId>
              </a:tblPr>
              <a:tblGrid>
                <a:gridCol w="1325716">
                  <a:extLst>
                    <a:ext uri="{9D8B030D-6E8A-4147-A177-3AD203B41FA5}">
                      <a16:colId xmlns:a16="http://schemas.microsoft.com/office/drawing/2014/main" val="20000"/>
                    </a:ext>
                  </a:extLst>
                </a:gridCol>
                <a:gridCol w="1325716">
                  <a:extLst>
                    <a:ext uri="{9D8B030D-6E8A-4147-A177-3AD203B41FA5}">
                      <a16:colId xmlns:a16="http://schemas.microsoft.com/office/drawing/2014/main" val="20001"/>
                    </a:ext>
                  </a:extLst>
                </a:gridCol>
                <a:gridCol w="1325716">
                  <a:extLst>
                    <a:ext uri="{9D8B030D-6E8A-4147-A177-3AD203B41FA5}">
                      <a16:colId xmlns:a16="http://schemas.microsoft.com/office/drawing/2014/main" val="20002"/>
                    </a:ext>
                  </a:extLst>
                </a:gridCol>
              </a:tblGrid>
              <a:tr h="370840">
                <a:tc>
                  <a:txBody>
                    <a:bodyPr/>
                    <a:lstStyle/>
                    <a:p>
                      <a:pPr algn="ctr"/>
                      <a:r>
                        <a:rPr lang="zh-CN" altLang="en-US" sz="2000" b="0" dirty="0">
                          <a:solidFill>
                            <a:schemeClr val="tx1"/>
                          </a:solidFill>
                          <a:latin typeface="华文中宋" panose="02010600040101010101" pitchFamily="2" charset="-122"/>
                          <a:ea typeface="华文中宋" panose="02010600040101010101" pitchFamily="2" charset="-122"/>
                        </a:rPr>
                        <a:t>存储地址</a:t>
                      </a:r>
                    </a:p>
                  </a:txBody>
                  <a:tcPr>
                    <a:lnR w="38100" cap="flat" cmpd="sng" algn="ctr">
                      <a:noFill/>
                      <a:prstDash val="solid"/>
                      <a:round/>
                      <a:headEnd type="none" w="med" len="med"/>
                      <a:tailEnd type="none" w="med" len="med"/>
                    </a:lnR>
                    <a:solidFill>
                      <a:schemeClr val="bg1"/>
                    </a:solidFill>
                  </a:tcPr>
                </a:tc>
                <a:tc>
                  <a:txBody>
                    <a:bodyPr/>
                    <a:lstStyle/>
                    <a:p>
                      <a:pPr algn="ctr"/>
                      <a:r>
                        <a:rPr lang="zh-CN" altLang="en-US" sz="2000" b="0" dirty="0">
                          <a:ln w="6350">
                            <a:solidFill>
                              <a:schemeClr val="tx1"/>
                            </a:solidFill>
                          </a:ln>
                          <a:solidFill>
                            <a:schemeClr val="tx1"/>
                          </a:solidFill>
                          <a:effectLst/>
                          <a:latin typeface="华文中宋" panose="02010600040101010101" pitchFamily="2" charset="-122"/>
                          <a:ea typeface="华文中宋" panose="02010600040101010101" pitchFamily="2" charset="-122"/>
                        </a:rPr>
                        <a:t>数据域</a:t>
                      </a: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60000"/>
                        <a:lumOff val="40000"/>
                      </a:schemeClr>
                    </a:solidFill>
                  </a:tcPr>
                </a:tc>
                <a:tc>
                  <a:txBody>
                    <a:bodyPr/>
                    <a:lstStyle/>
                    <a:p>
                      <a:pPr algn="ctr"/>
                      <a:r>
                        <a:rPr lang="zh-CN" altLang="en-US" sz="2000" b="0" dirty="0">
                          <a:ln w="6350">
                            <a:solidFill>
                              <a:schemeClr val="tx1"/>
                            </a:solidFill>
                          </a:ln>
                          <a:solidFill>
                            <a:schemeClr val="tx1"/>
                          </a:solidFill>
                          <a:effectLst/>
                          <a:latin typeface="华文中宋" panose="02010600040101010101" pitchFamily="2" charset="-122"/>
                          <a:ea typeface="华文中宋" panose="02010600040101010101" pitchFamily="2" charset="-122"/>
                        </a:rPr>
                        <a:t>指针域</a:t>
                      </a: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60000"/>
                        <a:lumOff val="40000"/>
                      </a:schemeClr>
                    </a:solidFill>
                  </a:tcPr>
                </a:tc>
                <a:extLst>
                  <a:ext uri="{0D108BD9-81ED-4DB2-BD59-A6C34878D82A}">
                    <a16:rowId xmlns:a16="http://schemas.microsoft.com/office/drawing/2014/main" val="10000"/>
                  </a:ext>
                </a:extLst>
              </a:tr>
              <a:tr h="370840">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100</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r>
                        <a:rPr lang="en-US" altLang="zh-CN" sz="2000" dirty="0">
                          <a:latin typeface="华文中宋" panose="02010600040101010101" pitchFamily="2" charset="-122"/>
                          <a:ea typeface="华文中宋" panose="02010600040101010101" pitchFamily="2" charset="-122"/>
                        </a:rPr>
                        <a:t>D</a:t>
                      </a: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131</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0840">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0840">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107</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r>
                        <a:rPr lang="en-US" altLang="zh-CN" sz="2000" dirty="0">
                          <a:latin typeface="华文中宋" panose="02010600040101010101" pitchFamily="2" charset="-122"/>
                          <a:ea typeface="华文中宋" panose="02010600040101010101" pitchFamily="2" charset="-122"/>
                        </a:rPr>
                        <a:t>B</a:t>
                      </a: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113</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0840">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113</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r>
                        <a:rPr lang="en-US" altLang="zh-CN" sz="2000" dirty="0">
                          <a:latin typeface="华文中宋" panose="02010600040101010101" pitchFamily="2" charset="-122"/>
                          <a:ea typeface="华文中宋" panose="02010600040101010101" pitchFamily="2" charset="-122"/>
                        </a:rPr>
                        <a:t>C</a:t>
                      </a: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100</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0">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119</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r>
                        <a:rPr lang="en-US" altLang="zh-CN" sz="2000" dirty="0">
                          <a:latin typeface="华文中宋" panose="02010600040101010101" pitchFamily="2" charset="-122"/>
                          <a:ea typeface="华文中宋" panose="02010600040101010101" pitchFamily="2" charset="-122"/>
                        </a:rPr>
                        <a:t>F</a:t>
                      </a: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NULL</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0840">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125</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rgbClr val="FFC000"/>
                    </a:solidFill>
                  </a:tcPr>
                </a:tc>
                <a:tc>
                  <a:txBody>
                    <a:bodyPr/>
                    <a:lstStyle/>
                    <a:p>
                      <a:pPr algn="ctr"/>
                      <a:r>
                        <a:rPr lang="en-US" altLang="zh-CN" sz="2000" dirty="0">
                          <a:latin typeface="华文中宋" panose="02010600040101010101" pitchFamily="2" charset="-122"/>
                          <a:ea typeface="华文中宋" panose="02010600040101010101" pitchFamily="2" charset="-122"/>
                        </a:rPr>
                        <a:t>A</a:t>
                      </a: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107</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0840">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131</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r>
                        <a:rPr lang="en-US" altLang="zh-CN" sz="2000" dirty="0">
                          <a:latin typeface="华文中宋" panose="02010600040101010101" pitchFamily="2" charset="-122"/>
                          <a:ea typeface="华文中宋" panose="02010600040101010101" pitchFamily="2" charset="-122"/>
                        </a:rPr>
                        <a:t>E</a:t>
                      </a: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119</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2000" b="0" dirty="0">
                          <a:ln w="6350">
                            <a:solidFill>
                              <a:schemeClr val="tx1"/>
                            </a:solidFill>
                          </a:ln>
                          <a:solidFill>
                            <a:schemeClr val="tx1"/>
                          </a:solidFill>
                          <a:latin typeface="华文中宋" panose="02010600040101010101" pitchFamily="2" charset="-122"/>
                          <a:ea typeface="华文中宋" panose="02010600040101010101" pitchFamily="2" charset="-122"/>
                        </a:rPr>
                        <a:t>…</a:t>
                      </a: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R w="38100" cap="flat" cmpd="sng" algn="ctr">
                      <a:noFill/>
                      <a:prstDash val="solid"/>
                      <a:round/>
                      <a:headEnd type="none" w="med" len="med"/>
                      <a:tailEnd type="none" w="med" len="med"/>
                    </a:lnR>
                    <a:solidFill>
                      <a:schemeClr val="bg1"/>
                    </a:solidFill>
                  </a:tcPr>
                </a:tc>
                <a:tc>
                  <a:txBody>
                    <a:bodyPr/>
                    <a:lstStyle/>
                    <a:p>
                      <a:pPr algn="ctr"/>
                      <a:endParaRPr lang="zh-CN" altLang="en-US" sz="2000" dirty="0">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zh-CN" altLang="en-US" sz="2000" b="0" dirty="0">
                        <a:ln w="6350">
                          <a:solidFill>
                            <a:schemeClr val="tx1"/>
                          </a:solidFill>
                        </a:ln>
                        <a:solidFill>
                          <a:schemeClr val="tx1"/>
                        </a:solidFill>
                        <a:latin typeface="华文中宋" panose="02010600040101010101" pitchFamily="2" charset="-122"/>
                        <a:ea typeface="华文中宋" panose="02010600040101010101" pitchFamily="2" charset="-122"/>
                      </a:endParaRPr>
                    </a:p>
                  </a:txBody>
                  <a:tcP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2"/>
                  </a:ext>
                </a:extLst>
              </a:tr>
            </a:tbl>
          </a:graphicData>
        </a:graphic>
      </p:graphicFrame>
      <p:sp>
        <p:nvSpPr>
          <p:cNvPr id="5" name="文本框 4"/>
          <p:cNvSpPr txBox="1"/>
          <p:nvPr/>
        </p:nvSpPr>
        <p:spPr>
          <a:xfrm>
            <a:off x="3633093" y="1284465"/>
            <a:ext cx="1415772" cy="461665"/>
          </a:xfrm>
          <a:prstGeom prst="rect">
            <a:avLst/>
          </a:prstGeom>
          <a:solidFill>
            <a:schemeClr val="accent3">
              <a:lumMod val="75000"/>
            </a:schemeClr>
          </a:solid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存储空间</a:t>
            </a:r>
          </a:p>
        </p:txBody>
      </p:sp>
      <p:sp>
        <p:nvSpPr>
          <p:cNvPr id="6" name="文本框 5"/>
          <p:cNvSpPr txBox="1"/>
          <p:nvPr/>
        </p:nvSpPr>
        <p:spPr>
          <a:xfrm>
            <a:off x="3854313" y="4799499"/>
            <a:ext cx="1107996" cy="461665"/>
          </a:xfrm>
          <a:prstGeom prst="rect">
            <a:avLst/>
          </a:prstGeom>
          <a:solidFill>
            <a:srgbClr val="FFC000"/>
          </a:solidFill>
        </p:spPr>
        <p:txBody>
          <a:bodyPr wrap="none" rtlCol="0">
            <a:spAutoFit/>
          </a:bodyPr>
          <a:lstStyle/>
          <a:p>
            <a:r>
              <a:rPr lang="zh-CN" altLang="en-US" sz="2400" dirty="0">
                <a:latin typeface="华文中宋" panose="02010600040101010101" pitchFamily="2" charset="-122"/>
                <a:ea typeface="华文中宋" panose="02010600040101010101" pitchFamily="2" charset="-122"/>
              </a:rPr>
              <a:t>头指针</a:t>
            </a:r>
          </a:p>
        </p:txBody>
      </p:sp>
      <p:grpSp>
        <p:nvGrpSpPr>
          <p:cNvPr id="38" name="组合 37"/>
          <p:cNvGrpSpPr/>
          <p:nvPr/>
        </p:nvGrpSpPr>
        <p:grpSpPr>
          <a:xfrm>
            <a:off x="167823" y="1437349"/>
            <a:ext cx="4822389" cy="2776848"/>
            <a:chOff x="-19657" y="1437349"/>
            <a:chExt cx="5009870" cy="2776848"/>
          </a:xfrm>
        </p:grpSpPr>
        <p:sp>
          <p:nvSpPr>
            <p:cNvPr id="36" name="矩形 35"/>
            <p:cNvSpPr/>
            <p:nvPr/>
          </p:nvSpPr>
          <p:spPr bwMode="auto">
            <a:xfrm>
              <a:off x="167824" y="1868900"/>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7" name="矩形 6"/>
            <p:cNvSpPr/>
            <p:nvPr/>
          </p:nvSpPr>
          <p:spPr bwMode="auto">
            <a:xfrm>
              <a:off x="250396" y="2557045"/>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A</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8" name="矩形 7"/>
            <p:cNvSpPr/>
            <p:nvPr/>
          </p:nvSpPr>
          <p:spPr bwMode="auto">
            <a:xfrm>
              <a:off x="880330" y="255704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椭圆 8"/>
            <p:cNvSpPr/>
            <p:nvPr/>
          </p:nvSpPr>
          <p:spPr bwMode="auto">
            <a:xfrm>
              <a:off x="1101555" y="2711901"/>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0" name="直接连接符 9"/>
            <p:cNvCxnSpPr/>
            <p:nvPr/>
          </p:nvCxnSpPr>
          <p:spPr bwMode="auto">
            <a:xfrm>
              <a:off x="4623215" y="2741860"/>
              <a:ext cx="366998"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直接箭头连接符 10"/>
            <p:cNvCxnSpPr/>
            <p:nvPr/>
          </p:nvCxnSpPr>
          <p:spPr bwMode="auto">
            <a:xfrm>
              <a:off x="1189711" y="2829890"/>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矩形 11"/>
            <p:cNvSpPr/>
            <p:nvPr/>
          </p:nvSpPr>
          <p:spPr bwMode="auto">
            <a:xfrm>
              <a:off x="1867638" y="2540170"/>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B</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3" name="矩形 12"/>
            <p:cNvSpPr/>
            <p:nvPr/>
          </p:nvSpPr>
          <p:spPr bwMode="auto">
            <a:xfrm>
              <a:off x="2497572" y="2540169"/>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4" name="椭圆 13"/>
            <p:cNvSpPr/>
            <p:nvPr/>
          </p:nvSpPr>
          <p:spPr bwMode="auto">
            <a:xfrm>
              <a:off x="2718797" y="2695026"/>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5" name="直接箭头连接符 14"/>
            <p:cNvCxnSpPr/>
            <p:nvPr/>
          </p:nvCxnSpPr>
          <p:spPr bwMode="auto">
            <a:xfrm>
              <a:off x="2806953" y="2813015"/>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矩形 15"/>
            <p:cNvSpPr/>
            <p:nvPr/>
          </p:nvSpPr>
          <p:spPr bwMode="auto">
            <a:xfrm>
              <a:off x="3484880" y="2498773"/>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C</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17" name="矩形 16"/>
            <p:cNvSpPr/>
            <p:nvPr/>
          </p:nvSpPr>
          <p:spPr bwMode="auto">
            <a:xfrm>
              <a:off x="4114814" y="2498772"/>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8" name="椭圆 17"/>
            <p:cNvSpPr/>
            <p:nvPr/>
          </p:nvSpPr>
          <p:spPr bwMode="auto">
            <a:xfrm>
              <a:off x="4336039" y="2653629"/>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19" name="直接箭头连接符 18"/>
            <p:cNvCxnSpPr/>
            <p:nvPr/>
          </p:nvCxnSpPr>
          <p:spPr bwMode="auto">
            <a:xfrm>
              <a:off x="-19657" y="3971960"/>
              <a:ext cx="341503" cy="11293"/>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矩形 19"/>
            <p:cNvSpPr/>
            <p:nvPr/>
          </p:nvSpPr>
          <p:spPr bwMode="auto">
            <a:xfrm>
              <a:off x="301914" y="3712752"/>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D</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1" name="矩形 20"/>
            <p:cNvSpPr/>
            <p:nvPr/>
          </p:nvSpPr>
          <p:spPr bwMode="auto">
            <a:xfrm>
              <a:off x="931848" y="3712751"/>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2" name="椭圆 21"/>
            <p:cNvSpPr/>
            <p:nvPr/>
          </p:nvSpPr>
          <p:spPr bwMode="auto">
            <a:xfrm>
              <a:off x="1153073" y="3867608"/>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3" name="直接箭头连接符 22"/>
            <p:cNvCxnSpPr/>
            <p:nvPr/>
          </p:nvCxnSpPr>
          <p:spPr bwMode="auto">
            <a:xfrm>
              <a:off x="1241229" y="3985597"/>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矩形 23"/>
            <p:cNvSpPr/>
            <p:nvPr/>
          </p:nvSpPr>
          <p:spPr bwMode="auto">
            <a:xfrm>
              <a:off x="1943972" y="3699115"/>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E</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5" name="矩形 24"/>
            <p:cNvSpPr/>
            <p:nvPr/>
          </p:nvSpPr>
          <p:spPr bwMode="auto">
            <a:xfrm>
              <a:off x="2573906" y="3699114"/>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6" name="椭圆 25"/>
            <p:cNvSpPr/>
            <p:nvPr/>
          </p:nvSpPr>
          <p:spPr bwMode="auto">
            <a:xfrm>
              <a:off x="2795131" y="3853971"/>
              <a:ext cx="206477" cy="221225"/>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cxnSp>
          <p:nvCxnSpPr>
            <p:cNvPr id="27" name="直接箭头连接符 26"/>
            <p:cNvCxnSpPr/>
            <p:nvPr/>
          </p:nvCxnSpPr>
          <p:spPr bwMode="auto">
            <a:xfrm>
              <a:off x="2883287" y="3971960"/>
              <a:ext cx="683007" cy="0"/>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8" name="矩形 27"/>
            <p:cNvSpPr/>
            <p:nvPr/>
          </p:nvSpPr>
          <p:spPr bwMode="auto">
            <a:xfrm>
              <a:off x="3539907" y="3703966"/>
              <a:ext cx="629933" cy="50144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rPr>
                <a:t>F</a:t>
              </a:r>
              <a:endParaRPr kumimoji="0" lang="zh-CN" altLang="en-US" sz="1800" b="0" i="0" u="none" strike="noStrike" cap="none" normalizeH="0" baseline="0" dirty="0">
                <a:ln>
                  <a:noFill/>
                </a:ln>
                <a:solidFill>
                  <a:schemeClr val="tx1"/>
                </a:solidFill>
                <a:effectLst/>
                <a:latin typeface="华文中宋" panose="02010600040101010101" pitchFamily="2" charset="-122"/>
                <a:ea typeface="华文中宋" panose="02010600040101010101" pitchFamily="2" charset="-122"/>
              </a:endParaRPr>
            </a:p>
          </p:txBody>
        </p:sp>
        <p:sp>
          <p:nvSpPr>
            <p:cNvPr id="29" name="矩形 28"/>
            <p:cNvSpPr/>
            <p:nvPr/>
          </p:nvSpPr>
          <p:spPr bwMode="auto">
            <a:xfrm>
              <a:off x="4169841" y="3703965"/>
              <a:ext cx="589936" cy="501445"/>
            </a:xfrm>
            <a:prstGeom prst="rect">
              <a:avLst/>
            </a:prstGeom>
            <a:solidFill>
              <a:schemeClr val="bg2">
                <a:lumMod val="7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1" compatLnSpc="1">
              <a:prstTxWarp prst="textNoShape">
                <a:avLst/>
              </a:prstTxWarp>
            </a:bodyPr>
            <a:lstStyle/>
            <a:p>
              <a:pPr marL="0" marR="0" indent="0" algn="ctr" defTabSz="45720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altLang="zh-CN"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rPr>
                <a:t>NULL</a:t>
              </a:r>
              <a:endParaRPr kumimoji="0" lang="zh-CN" altLang="en-US" sz="1100" b="1" i="0" u="none" strike="noStrike" cap="none" normalizeH="0" baseline="0" dirty="0">
                <a:ln>
                  <a:noFill/>
                </a:ln>
                <a:solidFill>
                  <a:srgbClr val="FF0000"/>
                </a:solidFill>
                <a:effectLst/>
                <a:latin typeface="华文中宋" panose="02010600040101010101" pitchFamily="2" charset="-122"/>
                <a:ea typeface="华文中宋" panose="02010600040101010101" pitchFamily="2" charset="-122"/>
              </a:endParaRPr>
            </a:p>
          </p:txBody>
        </p:sp>
        <p:cxnSp>
          <p:nvCxnSpPr>
            <p:cNvPr id="30" name="直接连接符 29"/>
            <p:cNvCxnSpPr/>
            <p:nvPr/>
          </p:nvCxnSpPr>
          <p:spPr bwMode="auto">
            <a:xfrm>
              <a:off x="4978730" y="2741860"/>
              <a:ext cx="0" cy="585722"/>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0"/>
            <p:cNvCxnSpPr/>
            <p:nvPr/>
          </p:nvCxnSpPr>
          <p:spPr bwMode="auto">
            <a:xfrm>
              <a:off x="-19657" y="3324800"/>
              <a:ext cx="5009870" cy="1873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直接连接符 31"/>
            <p:cNvCxnSpPr/>
            <p:nvPr/>
          </p:nvCxnSpPr>
          <p:spPr bwMode="auto">
            <a:xfrm>
              <a:off x="-19657" y="3327582"/>
              <a:ext cx="0" cy="644378"/>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 name="椭圆 33"/>
            <p:cNvSpPr/>
            <p:nvPr/>
          </p:nvSpPr>
          <p:spPr bwMode="auto">
            <a:xfrm>
              <a:off x="331239" y="2051757"/>
              <a:ext cx="246241" cy="222194"/>
            </a:xfrm>
            <a:prstGeom prst="ellipse">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pPr>
              <a:endParaRPr kumimoji="0" lang="zh-CN" altLang="en-US" sz="1800" b="0" i="0" u="none" strike="noStrike" cap="none" normalizeH="0" baseline="0">
                <a:ln>
                  <a:noFill/>
                </a:ln>
                <a:effectLst/>
                <a:latin typeface="Arial" panose="020B0604020202020204" pitchFamily="34" charset="0"/>
                <a:ea typeface="宋体" panose="02010600030101010101" pitchFamily="2" charset="-122"/>
              </a:endParaRPr>
            </a:p>
          </p:txBody>
        </p:sp>
        <p:cxnSp>
          <p:nvCxnSpPr>
            <p:cNvPr id="35" name="直接箭头连接符 34"/>
            <p:cNvCxnSpPr/>
            <p:nvPr/>
          </p:nvCxnSpPr>
          <p:spPr bwMode="auto">
            <a:xfrm>
              <a:off x="462792" y="2114639"/>
              <a:ext cx="0" cy="494746"/>
            </a:xfrm>
            <a:prstGeom prst="straightConnector1">
              <a:avLst/>
            </a:prstGeom>
            <a:solidFill>
              <a:schemeClr val="accent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7" name="文本框 36"/>
            <p:cNvSpPr txBox="1"/>
            <p:nvPr/>
          </p:nvSpPr>
          <p:spPr>
            <a:xfrm>
              <a:off x="-19657" y="1437349"/>
              <a:ext cx="1001342" cy="400110"/>
            </a:xfrm>
            <a:prstGeom prst="rect">
              <a:avLst/>
            </a:prstGeom>
            <a:solidFill>
              <a:srgbClr val="FFC000"/>
            </a:solidFill>
          </p:spPr>
          <p:txBody>
            <a:bodyPr wrap="square" rtlCol="0">
              <a:spAutoFit/>
            </a:bodyPr>
            <a:lstStyle/>
            <a:p>
              <a:r>
                <a:rPr lang="zh-CN" altLang="en-US" sz="2000" dirty="0">
                  <a:latin typeface="华文中宋" panose="02010600040101010101" pitchFamily="2" charset="-122"/>
                  <a:ea typeface="华文中宋" panose="02010600040101010101" pitchFamily="2" charset="-122"/>
                </a:rPr>
                <a:t>头指针</a:t>
              </a:r>
            </a:p>
          </p:txBody>
        </p:sp>
      </p:grpSp>
    </p:spTree>
    <p:extLst>
      <p:ext uri="{BB962C8B-B14F-4D97-AF65-F5344CB8AC3E}">
        <p14:creationId xmlns:p14="http://schemas.microsoft.com/office/powerpoint/2010/main" val="3908409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2_ayzhou.thmx.">
  <a:themeElements>
    <a:clrScheme name="">
      <a:dk1>
        <a:srgbClr val="555555"/>
      </a:dk1>
      <a:lt1>
        <a:srgbClr val="F9F9F9"/>
      </a:lt1>
      <a:dk2>
        <a:srgbClr val="775F55"/>
      </a:dk2>
      <a:lt2>
        <a:srgbClr val="EBDDC3"/>
      </a:lt2>
      <a:accent1>
        <a:srgbClr val="94B6D2"/>
      </a:accent1>
      <a:accent2>
        <a:srgbClr val="DD8047"/>
      </a:accent2>
      <a:accent3>
        <a:srgbClr val="FBFBFB"/>
      </a:accent3>
      <a:accent4>
        <a:srgbClr val="474747"/>
      </a:accent4>
      <a:accent5>
        <a:srgbClr val="C8D7E5"/>
      </a:accent5>
      <a:accent6>
        <a:srgbClr val="C8733F"/>
      </a:accent6>
      <a:hlink>
        <a:srgbClr val="F7B615"/>
      </a:hlink>
      <a:folHlink>
        <a:srgbClr val="704404"/>
      </a:folHlink>
    </a:clrScheme>
    <a:fontScheme name="ayzhou.thmx.">
      <a:majorFont>
        <a:latin typeface="Tw Cen MT"/>
        <a:ea typeface="华文仿宋"/>
        <a:cs typeface=""/>
      </a:majorFont>
      <a:minorFont>
        <a:latin typeface="Tw Cen MT"/>
        <a:ea typeface="华文仿宋"/>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555555"/>
      </a:dk1>
      <a:lt1>
        <a:srgbClr val="F9F9F9"/>
      </a:lt1>
      <a:dk2>
        <a:srgbClr val="775F55"/>
      </a:dk2>
      <a:lt2>
        <a:srgbClr val="EBDDC3"/>
      </a:lt2>
      <a:accent1>
        <a:srgbClr val="94B6D2"/>
      </a:accent1>
      <a:accent2>
        <a:srgbClr val="DD8047"/>
      </a:accent2>
      <a:accent3>
        <a:srgbClr val="FBFBFB"/>
      </a:accent3>
      <a:accent4>
        <a:srgbClr val="474747"/>
      </a:accent4>
      <a:accent5>
        <a:srgbClr val="C8D7E5"/>
      </a:accent5>
      <a:accent6>
        <a:srgbClr val="C8733F"/>
      </a:accent6>
      <a:hlink>
        <a:srgbClr val="F7B615"/>
      </a:hlink>
      <a:folHlink>
        <a:srgbClr val="704404"/>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20202</TotalTime>
  <Pages>0</Pages>
  <Words>2143</Words>
  <Characters>0</Characters>
  <Application>Microsoft Office PowerPoint</Application>
  <DocSecurity>0</DocSecurity>
  <PresentationFormat>全屏显示(4:3)</PresentationFormat>
  <Lines>0</Lines>
  <Paragraphs>452</Paragraphs>
  <Slides>45</Slides>
  <Notes>5</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45</vt:i4>
      </vt:variant>
    </vt:vector>
  </HeadingPairs>
  <TitlesOfParts>
    <vt:vector size="57" baseType="lpstr">
      <vt:lpstr>华文新魏</vt:lpstr>
      <vt:lpstr>楷体_GB2312</vt:lpstr>
      <vt:lpstr>Tw Cen MT</vt:lpstr>
      <vt:lpstr>华文中宋</vt:lpstr>
      <vt:lpstr>Times New Roman</vt:lpstr>
      <vt:lpstr>Arial</vt:lpstr>
      <vt:lpstr>pingfang SC</vt:lpstr>
      <vt:lpstr>Wingdings 2</vt:lpstr>
      <vt:lpstr>Wingdings</vt:lpstr>
      <vt:lpstr>微软雅黑</vt:lpstr>
      <vt:lpstr>黑体</vt:lpstr>
      <vt:lpstr>2_ayzhou.thmx.</vt:lpstr>
      <vt:lpstr>PowerPoint 演示文稿</vt:lpstr>
      <vt:lpstr>内容概要</vt:lpstr>
      <vt:lpstr>第一个问题</vt:lpstr>
      <vt:lpstr>第二个问题</vt:lpstr>
      <vt:lpstr>第三个问题</vt:lpstr>
      <vt:lpstr>链接表：定义</vt:lpstr>
      <vt:lpstr>链接表</vt:lpstr>
      <vt:lpstr>链接表</vt:lpstr>
      <vt:lpstr>链接表</vt:lpstr>
      <vt:lpstr>链接表：定义</vt:lpstr>
      <vt:lpstr>链接表——为什么要带头结点</vt:lpstr>
      <vt:lpstr>链接表</vt:lpstr>
      <vt:lpstr>链接表</vt:lpstr>
      <vt:lpstr>链接表</vt:lpstr>
      <vt:lpstr>链接表</vt:lpstr>
      <vt:lpstr>链接表</vt:lpstr>
      <vt:lpstr>链接表</vt:lpstr>
      <vt:lpstr>链接表</vt:lpstr>
      <vt:lpstr>链接表</vt:lpstr>
      <vt:lpstr>链接表</vt:lpstr>
      <vt:lpstr>链接表</vt:lpstr>
      <vt:lpstr>链接表</vt:lpstr>
      <vt:lpstr>链接表</vt:lpstr>
      <vt:lpstr>链接表</vt:lpstr>
      <vt:lpstr>回顾约瑟夫问题</vt:lpstr>
      <vt:lpstr>循环链表</vt:lpstr>
      <vt:lpstr>链接表</vt:lpstr>
      <vt:lpstr>链接表</vt:lpstr>
      <vt:lpstr>链接表</vt:lpstr>
      <vt:lpstr>单向循环链表</vt:lpstr>
      <vt:lpstr>链接表</vt:lpstr>
      <vt:lpstr>链接表</vt:lpstr>
      <vt:lpstr>链接表</vt:lpstr>
      <vt:lpstr>链接表</vt:lpstr>
      <vt:lpstr>线性表分析</vt:lpstr>
      <vt:lpstr>链接表</vt:lpstr>
      <vt:lpstr>内容概要</vt:lpstr>
      <vt:lpstr>应用案例与分析</vt:lpstr>
      <vt:lpstr>应用案例与分析</vt:lpstr>
      <vt:lpstr>应用案例与分析</vt:lpstr>
      <vt:lpstr>应用案例与分析</vt:lpstr>
      <vt:lpstr>应用案例与分析</vt:lpstr>
      <vt:lpstr>内容概要</vt:lpstr>
      <vt:lpstr>小 结</vt:lpstr>
      <vt:lpstr>PowerPoint 演示文稿</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大数据时代的 若干数据管理和分析问题</dc:title>
  <dc:creator>Aoying Zhou</dc:creator>
  <cp:lastModifiedBy>宇英</cp:lastModifiedBy>
  <cp:revision>1424</cp:revision>
  <dcterms:created xsi:type="dcterms:W3CDTF">2012-05-22T06:24:00Z</dcterms:created>
  <dcterms:modified xsi:type="dcterms:W3CDTF">2022-09-23T06:40:14Z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2052-9.1.0.4280</vt:lpwstr>
  </property>
</Properties>
</file>